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826" r:id="rId2"/>
    <p:sldId id="761" r:id="rId3"/>
    <p:sldId id="827" r:id="rId4"/>
    <p:sldId id="828" r:id="rId5"/>
    <p:sldId id="829" r:id="rId6"/>
    <p:sldId id="830" r:id="rId7"/>
    <p:sldId id="831" r:id="rId8"/>
    <p:sldId id="849" r:id="rId9"/>
    <p:sldId id="850" r:id="rId10"/>
    <p:sldId id="847" r:id="rId11"/>
    <p:sldId id="848" r:id="rId12"/>
    <p:sldId id="851" r:id="rId13"/>
    <p:sldId id="832" r:id="rId14"/>
    <p:sldId id="833" r:id="rId15"/>
    <p:sldId id="834" r:id="rId16"/>
    <p:sldId id="835" r:id="rId17"/>
    <p:sldId id="836" r:id="rId18"/>
    <p:sldId id="837" r:id="rId19"/>
    <p:sldId id="854" r:id="rId20"/>
    <p:sldId id="853" r:id="rId21"/>
  </p:sldIdLst>
  <p:sldSz cx="9906000" cy="6858000" type="A4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6">
          <p15:clr>
            <a:srgbClr val="A4A3A4"/>
          </p15:clr>
        </p15:guide>
        <p15:guide id="2" orient="horz" pos="2921">
          <p15:clr>
            <a:srgbClr val="A4A3A4"/>
          </p15:clr>
        </p15:guide>
        <p15:guide id="3" orient="horz" pos="4240">
          <p15:clr>
            <a:srgbClr val="A4A3A4"/>
          </p15:clr>
        </p15:guide>
        <p15:guide id="4" orient="horz" pos="2696">
          <p15:clr>
            <a:srgbClr val="A4A3A4"/>
          </p15:clr>
        </p15:guide>
        <p15:guide id="5" pos="3134">
          <p15:clr>
            <a:srgbClr val="A4A3A4"/>
          </p15:clr>
        </p15:guide>
        <p15:guide id="6" pos="59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ime, Maria M - jaimemm on 2UA61306Y4" initials="jaimemm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FF00FF"/>
    <a:srgbClr val="0066FF"/>
    <a:srgbClr val="0000FF"/>
    <a:srgbClr val="6600FF"/>
    <a:srgbClr val="FF3300"/>
    <a:srgbClr val="FFFF00"/>
    <a:srgbClr val="99CCFF"/>
    <a:srgbClr val="00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976" autoAdjust="0"/>
    <p:restoredTop sz="99645" autoAdjust="0"/>
  </p:normalViewPr>
  <p:slideViewPr>
    <p:cSldViewPr snapToGrid="0">
      <p:cViewPr varScale="1">
        <p:scale>
          <a:sx n="87" d="100"/>
          <a:sy n="87" d="100"/>
        </p:scale>
        <p:origin x="1656" y="67"/>
      </p:cViewPr>
      <p:guideLst>
        <p:guide orient="horz" pos="2216"/>
        <p:guide orient="horz" pos="2921"/>
        <p:guide orient="horz" pos="4240"/>
        <p:guide orient="horz" pos="2696"/>
        <p:guide pos="3134"/>
        <p:guide pos="59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-3202"/>
    </p:cViewPr>
  </p:sorterViewPr>
  <p:notesViewPr>
    <p:cSldViewPr snapToGrid="0">
      <p:cViewPr varScale="1">
        <p:scale>
          <a:sx n="54" d="100"/>
          <a:sy n="54" d="100"/>
        </p:scale>
        <p:origin x="-250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573"/>
            <a:ext cx="3038604" cy="465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Asset Management Org. Chart – Sep, 2008</a:t>
            </a:r>
          </a:p>
        </p:txBody>
      </p:sp>
    </p:spTree>
    <p:extLst>
      <p:ext uri="{BB962C8B-B14F-4D97-AF65-F5344CB8AC3E}">
        <p14:creationId xmlns:p14="http://schemas.microsoft.com/office/powerpoint/2010/main" val="1144407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274" y="-8920"/>
            <a:ext cx="3038604" cy="472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04" tIns="0" rIns="19204" bIns="0" numCol="1" anchor="t" anchorCtr="0" compatLnSpc="1">
            <a:prstTxWarp prst="textNoShape">
              <a:avLst/>
            </a:prstTxWarp>
          </a:bodyPr>
          <a:lstStyle>
            <a:lvl1pPr algn="l" defTabSz="1220788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070" y="-8920"/>
            <a:ext cx="3038604" cy="472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04" tIns="0" rIns="19204" bIns="0" numCol="1" anchor="t" anchorCtr="0" compatLnSpc="1">
            <a:prstTxWarp prst="textNoShape">
              <a:avLst/>
            </a:prstTxWarp>
          </a:bodyPr>
          <a:lstStyle>
            <a:lvl1pPr algn="r" defTabSz="1220788">
              <a:defRPr sz="1000" i="1"/>
            </a:lvl1pPr>
          </a:lstStyle>
          <a:p>
            <a:pPr>
              <a:defRPr/>
            </a:pPr>
            <a:fld id="{DF877FB3-EF2E-4363-934E-690D96157B29}" type="datetime1">
              <a:rPr lang="en-US"/>
              <a:pPr>
                <a:defRPr/>
              </a:pPr>
              <a:t>7/27/2017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7588" y="711200"/>
            <a:ext cx="4997450" cy="3459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830" y="4412557"/>
            <a:ext cx="5140742" cy="418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29" tIns="56013" rIns="104029" bIns="560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274" y="8832547"/>
            <a:ext cx="3038604" cy="472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04" tIns="0" rIns="19204" bIns="0" numCol="1" anchor="b" anchorCtr="0" compatLnSpc="1">
            <a:prstTxWarp prst="textNoShape">
              <a:avLst/>
            </a:prstTxWarp>
          </a:bodyPr>
          <a:lstStyle>
            <a:lvl1pPr algn="l" defTabSz="1220788">
              <a:defRPr sz="1000" i="1"/>
            </a:lvl1pPr>
          </a:lstStyle>
          <a:p>
            <a:pPr>
              <a:defRPr/>
            </a:pPr>
            <a:r>
              <a:rPr lang="en-US"/>
              <a:t>234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070" y="8832547"/>
            <a:ext cx="3038604" cy="472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04" tIns="0" rIns="19204" bIns="0" numCol="1" anchor="b" anchorCtr="0" compatLnSpc="1">
            <a:prstTxWarp prst="textNoShape">
              <a:avLst/>
            </a:prstTxWarp>
          </a:bodyPr>
          <a:lstStyle>
            <a:lvl1pPr algn="r" defTabSz="1220788">
              <a:defRPr sz="1000" i="1"/>
            </a:lvl1pPr>
          </a:lstStyle>
          <a:p>
            <a:pPr>
              <a:defRPr/>
            </a:pPr>
            <a:fld id="{5D348025-0CF4-4196-94A3-95F1D7600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1161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12287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33400" algn="l" defTabSz="12287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60450" algn="l" defTabSz="12287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92263" algn="l" defTabSz="12287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120900" algn="l" defTabSz="12287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6FC050-C21C-4DBE-800B-501B8484E8BA}" type="datetime1">
              <a:rPr lang="en-US" smtClean="0">
                <a:solidFill>
                  <a:prstClr val="black"/>
                </a:solidFill>
              </a:rPr>
              <a:pPr/>
              <a:t>7/27/2017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234</a:t>
            </a:r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698500"/>
            <a:ext cx="5032375" cy="3484563"/>
          </a:xfrm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987" y="4418504"/>
            <a:ext cx="5605701" cy="4179143"/>
          </a:xfrm>
          <a:noFill/>
          <a:ln/>
        </p:spPr>
        <p:txBody>
          <a:bodyPr/>
          <a:lstStyle/>
          <a:p>
            <a:pPr defTabSz="914400"/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>
                <a:solidFill>
                  <a:prstClr val="black"/>
                </a:solidFill>
              </a:rPr>
              <a:pPr/>
              <a:t>7/27/2017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6FC050-C21C-4DBE-800B-501B8484E8BA}" type="datetime1">
              <a:rPr lang="en-US" smtClean="0">
                <a:solidFill>
                  <a:prstClr val="black"/>
                </a:solidFill>
              </a:rPr>
              <a:pPr/>
              <a:t>7/27/2017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234</a:t>
            </a:r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698500"/>
            <a:ext cx="5032375" cy="3484563"/>
          </a:xfrm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987" y="4418504"/>
            <a:ext cx="5605701" cy="4179143"/>
          </a:xfrm>
          <a:noFill/>
          <a:ln/>
        </p:spPr>
        <p:txBody>
          <a:bodyPr/>
          <a:lstStyle/>
          <a:p>
            <a:pPr defTabSz="914400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6FC050-C21C-4DBE-800B-501B8484E8BA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698500"/>
            <a:ext cx="5032375" cy="3484563"/>
          </a:xfrm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987" y="4418504"/>
            <a:ext cx="5605701" cy="4179143"/>
          </a:xfrm>
          <a:noFill/>
          <a:ln/>
        </p:spPr>
        <p:txBody>
          <a:bodyPr/>
          <a:lstStyle/>
          <a:p>
            <a:pPr defTabSz="914400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6FC050-C21C-4DBE-800B-501B8484E8BA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698500"/>
            <a:ext cx="5032375" cy="3484563"/>
          </a:xfrm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987" y="4418504"/>
            <a:ext cx="5605701" cy="4179143"/>
          </a:xfrm>
          <a:noFill/>
          <a:ln/>
        </p:spPr>
        <p:txBody>
          <a:bodyPr/>
          <a:lstStyle/>
          <a:p>
            <a:pPr defTabSz="914400"/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6FC050-C21C-4DBE-800B-501B8484E8BA}" type="datetime1">
              <a:rPr lang="en-US" smtClean="0">
                <a:solidFill>
                  <a:prstClr val="black"/>
                </a:solidFill>
              </a:rPr>
              <a:pPr/>
              <a:t>7/27/2017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234</a:t>
            </a:r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698500"/>
            <a:ext cx="5032375" cy="3484563"/>
          </a:xfrm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987" y="4418504"/>
            <a:ext cx="5605701" cy="4179143"/>
          </a:xfrm>
          <a:noFill/>
          <a:ln/>
        </p:spPr>
        <p:txBody>
          <a:bodyPr/>
          <a:lstStyle/>
          <a:p>
            <a:pPr defTabSz="914400"/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ED0333-E0B0-4EA0-B21B-607377C11AAF}" type="datetime1">
              <a:rPr lang="en-US" smtClean="0"/>
              <a:pPr/>
              <a:t>7/27/2017</a:t>
            </a:fld>
            <a:endParaRPr lang="en-US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234</a:t>
            </a: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36FC050-C21C-4DBE-800B-501B8484E8BA}" type="datetime1">
              <a:rPr lang="en-US" smtClean="0">
                <a:solidFill>
                  <a:prstClr val="black"/>
                </a:solidFill>
              </a:rPr>
              <a:pPr/>
              <a:t>7/27/2017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234</a:t>
            </a:r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698500"/>
            <a:ext cx="5032375" cy="3484563"/>
          </a:xfrm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987" y="4418504"/>
            <a:ext cx="5605701" cy="4179143"/>
          </a:xfrm>
          <a:noFill/>
          <a:ln/>
        </p:spPr>
        <p:txBody>
          <a:bodyPr/>
          <a:lstStyle/>
          <a:p>
            <a:pPr defTabSz="914400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6FE09-27E2-420C-B845-15A33C4B2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C64C2-7FCC-48A3-B3BB-06DD2BD7C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0"/>
            <a:ext cx="2476500" cy="652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277100" cy="652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67E73-DBAF-455D-8935-0DD93C9A8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62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6222" y="1324390"/>
            <a:ext cx="8420100" cy="5003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F39D4-0D47-4448-8BEC-6CA09A585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2007E9-CF65-4CF8-A1B9-E18751830F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901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2007E9-CF65-4CF8-A1B9-E18751830F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294A0-32A9-441C-8188-3146C256D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C09E-73EA-4007-8034-24632180E5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5" y="1524000"/>
            <a:ext cx="4133850" cy="500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25" y="1524000"/>
            <a:ext cx="4133850" cy="500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3BE16-0D44-4D53-9139-53CCA5A273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6AFFB-0E36-48A4-AEAB-DCA37776D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987EE-FADD-4FEB-AB2C-105C1AE41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BA172-B300-4762-A7C7-69745DC01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D4C1E-0610-479E-AF59-A61F30B2F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E6493-A4DF-4457-A651-3C3B1DC36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2" rIns="92042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2475" y="1524000"/>
            <a:ext cx="84201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2" rIns="92042" bIns="460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SS Existing Assets Org. Charts – July, 2017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766980" name="Line 4"/>
          <p:cNvSpPr>
            <a:spLocks noChangeShapeType="1"/>
          </p:cNvSpPr>
          <p:nvPr/>
        </p:nvSpPr>
        <p:spPr bwMode="auto">
          <a:xfrm>
            <a:off x="615950" y="831850"/>
            <a:ext cx="8408988" cy="0"/>
          </a:xfrm>
          <a:prstGeom prst="line">
            <a:avLst/>
          </a:prstGeom>
          <a:noFill/>
          <a:ln w="47625" cmpd="thinThick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6698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97350" y="6645275"/>
            <a:ext cx="15255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3E2007E9-CF65-4CF8-A1B9-E18751830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66987" name="Rectangle 11"/>
          <p:cNvSpPr>
            <a:spLocks noChangeArrowheads="1"/>
          </p:cNvSpPr>
          <p:nvPr userDrawn="1"/>
        </p:nvSpPr>
        <p:spPr bwMode="auto">
          <a:xfrm>
            <a:off x="7400925" y="6645275"/>
            <a:ext cx="2381250" cy="88900"/>
          </a:xfrm>
          <a:prstGeom prst="rect">
            <a:avLst/>
          </a:prstGeom>
          <a:solidFill>
            <a:srgbClr val="FFFFCC">
              <a:alpha val="60001"/>
            </a:srgbClr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46038" tIns="46038" rIns="46038" bIns="46038" anchor="ctr"/>
          <a:lstStyle/>
          <a:p>
            <a:pPr>
              <a:defRPr/>
            </a:pPr>
            <a:r>
              <a:rPr lang="en-US" dirty="0"/>
              <a:t>SS Existing Assets Org. Charts – </a:t>
            </a:r>
            <a:r>
              <a:rPr lang="en-US" b="1" dirty="0"/>
              <a:t>July,</a:t>
            </a:r>
            <a:r>
              <a:rPr lang="en-US" b="1" baseline="0" dirty="0"/>
              <a:t> 2017</a:t>
            </a:r>
            <a:endParaRPr lang="en-US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3888" indent="-225425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909638" indent="-17145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201738" indent="-1778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485900" indent="-169863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1943100" indent="-169863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400300" indent="-169863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857500" indent="-169863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314700" indent="-169863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Existing Assets</a:t>
            </a:r>
            <a:br>
              <a:rPr lang="en-US" sz="2400" b="1" dirty="0">
                <a:latin typeface="Maiandra GD" panose="020E0502030308020204" pitchFamily="34" charset="0"/>
              </a:rPr>
            </a:br>
            <a:r>
              <a:rPr lang="en-US" sz="2400" b="1" dirty="0">
                <a:latin typeface="Maiandra GD" panose="020E0502030308020204" pitchFamily="34" charset="0"/>
              </a:rPr>
              <a:t>Manager  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>
            <a:off x="3383716" y="3474546"/>
            <a:ext cx="0" cy="38759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>
            <a:off x="7803412" y="3461057"/>
            <a:ext cx="0" cy="3878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8" name="Rectangle 203"/>
          <p:cNvSpPr>
            <a:spLocks noChangeArrowheads="1"/>
          </p:cNvSpPr>
          <p:nvPr/>
        </p:nvSpPr>
        <p:spPr bwMode="auto">
          <a:xfrm>
            <a:off x="6204440" y="5501940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Manager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TL Asset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Vanda Bezerra (N)</a:t>
            </a:r>
          </a:p>
        </p:txBody>
      </p:sp>
      <p:sp>
        <p:nvSpPr>
          <p:cNvPr id="2059" name="Rectangle 59"/>
          <p:cNvSpPr>
            <a:spLocks noChangeArrowheads="1"/>
          </p:cNvSpPr>
          <p:nvPr/>
        </p:nvSpPr>
        <p:spPr bwMode="auto">
          <a:xfrm>
            <a:off x="5164192" y="2437123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 err="1">
                <a:solidFill>
                  <a:schemeClr val="tx2"/>
                </a:solidFill>
                <a:latin typeface="Maiandra GD" panose="020E0502030308020204" pitchFamily="34" charset="0"/>
              </a:rPr>
              <a:t>Manascência</a:t>
            </a:r>
            <a:r>
              <a:rPr lang="en-US" sz="800" b="1" dirty="0">
                <a:solidFill>
                  <a:schemeClr val="tx2"/>
                </a:solidFill>
                <a:latin typeface="Maiandra GD" panose="020E0502030308020204" pitchFamily="34" charset="0"/>
              </a:rPr>
              <a:t> Jaime </a:t>
            </a:r>
            <a:r>
              <a:rPr lang="en-US" sz="800" dirty="0">
                <a:solidFill>
                  <a:schemeClr val="tx2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2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2599563" y="3862136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Malongo Asset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Eurídice Ferreira (N)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2" name="Rectangle 29"/>
          <p:cNvSpPr>
            <a:spLocks noChangeArrowheads="1"/>
          </p:cNvSpPr>
          <p:nvPr/>
        </p:nvSpPr>
        <p:spPr bwMode="auto">
          <a:xfrm>
            <a:off x="7050260" y="3862136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Applied Reservoir Management Mgr.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Gilbert Montoya (E)</a:t>
            </a:r>
          </a:p>
          <a:p>
            <a:endParaRPr lang="en-US" sz="800" dirty="0">
              <a:latin typeface="Maiandra GD" panose="020E0502030308020204" pitchFamily="34" charset="0"/>
            </a:endParaRP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681539" y="384893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Manager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Area B Asset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Duncan Anderson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Line 221"/>
          <p:cNvSpPr>
            <a:spLocks noChangeShapeType="1"/>
          </p:cNvSpPr>
          <p:nvPr/>
        </p:nvSpPr>
        <p:spPr bwMode="auto">
          <a:xfrm flipH="1">
            <a:off x="4692471" y="2757399"/>
            <a:ext cx="47172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9" name="Rectangle 45"/>
          <p:cNvSpPr>
            <a:spLocks noChangeArrowheads="1"/>
          </p:cNvSpPr>
          <p:nvPr/>
        </p:nvSpPr>
        <p:spPr bwMode="auto">
          <a:xfrm>
            <a:off x="1577234" y="5463950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Manager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BBLT Asset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Justino Capululo (N)</a:t>
            </a:r>
          </a:p>
        </p:txBody>
      </p:sp>
      <p:sp>
        <p:nvSpPr>
          <p:cNvPr id="2070" name="Rectangle 227"/>
          <p:cNvSpPr>
            <a:spLocks noChangeArrowheads="1"/>
          </p:cNvSpPr>
          <p:nvPr/>
        </p:nvSpPr>
        <p:spPr bwMode="auto">
          <a:xfrm>
            <a:off x="434633" y="390525"/>
            <a:ext cx="1537042" cy="742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00FF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pPr algn="l"/>
            <a:r>
              <a:rPr lang="en-US" sz="800" b="1" u="sng" dirty="0">
                <a:solidFill>
                  <a:srgbClr val="FF0000"/>
                </a:solidFill>
                <a:latin typeface="Maiandra GD" panose="020E0502030308020204" pitchFamily="34" charset="0"/>
              </a:rPr>
              <a:t>Total for All Pages</a:t>
            </a:r>
          </a:p>
          <a:p>
            <a:pPr algn="l"/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Angolans –  118</a:t>
            </a:r>
          </a:p>
          <a:p>
            <a:pPr algn="l"/>
            <a:r>
              <a:rPr lang="en-US" sz="800" b="1">
                <a:solidFill>
                  <a:srgbClr val="FF00FF"/>
                </a:solidFill>
                <a:latin typeface="Maiandra GD" panose="020E0502030308020204" pitchFamily="34" charset="0"/>
              </a:rPr>
              <a:t>Expats  </a:t>
            </a:r>
            <a:r>
              <a:rPr lang="en-US" sz="800" b="1" dirty="0">
                <a:solidFill>
                  <a:srgbClr val="FF00FF"/>
                </a:solidFill>
                <a:latin typeface="Maiandra GD" panose="020E0502030308020204" pitchFamily="34" charset="0"/>
              </a:rPr>
              <a:t>- 43</a:t>
            </a:r>
          </a:p>
          <a:p>
            <a:pPr algn="l"/>
            <a:r>
              <a:rPr lang="en-US" sz="800" b="1" dirty="0">
                <a:solidFill>
                  <a:srgbClr val="0066FF"/>
                </a:solidFill>
                <a:latin typeface="Maiandra GD" panose="020E0502030308020204" pitchFamily="34" charset="0"/>
              </a:rPr>
              <a:t>Expats Based in Houston - 23 </a:t>
            </a:r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1551641" y="3461057"/>
            <a:ext cx="6251771" cy="2575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>
            <a:off x="4678016" y="1934816"/>
            <a:ext cx="14454" cy="354140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784614" y="5501940"/>
            <a:ext cx="1785846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RM Mentoring &amp; OC </a:t>
            </a:r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Developemnt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Mgr.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Steve Tehven (E)</a:t>
            </a:r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>
            <a:off x="1551638" y="3461057"/>
            <a:ext cx="3" cy="3878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5075356" y="3848939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Manager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Takula Asset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Nelson Sebastião (N)</a:t>
            </a:r>
          </a:p>
        </p:txBody>
      </p:sp>
      <p:sp>
        <p:nvSpPr>
          <p:cNvPr id="59" name="Line 244"/>
          <p:cNvSpPr>
            <a:spLocks noChangeShapeType="1"/>
          </p:cNvSpPr>
          <p:nvPr/>
        </p:nvSpPr>
        <p:spPr bwMode="auto">
          <a:xfrm>
            <a:off x="2373179" y="5088628"/>
            <a:ext cx="467708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60" name="Line 198"/>
          <p:cNvSpPr>
            <a:spLocks noChangeShapeType="1"/>
          </p:cNvSpPr>
          <p:nvPr/>
        </p:nvSpPr>
        <p:spPr bwMode="auto">
          <a:xfrm flipH="1">
            <a:off x="2373179" y="5075432"/>
            <a:ext cx="0" cy="38851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63" name="Line 198"/>
          <p:cNvSpPr>
            <a:spLocks noChangeShapeType="1"/>
          </p:cNvSpPr>
          <p:nvPr/>
        </p:nvSpPr>
        <p:spPr bwMode="auto">
          <a:xfrm flipH="1">
            <a:off x="7050260" y="5075433"/>
            <a:ext cx="0" cy="4007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878820" y="1177026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Existing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Assets Manager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Dave Dawson (E)</a:t>
            </a:r>
          </a:p>
        </p:txBody>
      </p:sp>
      <p:sp>
        <p:nvSpPr>
          <p:cNvPr id="28" name="Line 198"/>
          <p:cNvSpPr>
            <a:spLocks noChangeShapeType="1"/>
          </p:cNvSpPr>
          <p:nvPr/>
        </p:nvSpPr>
        <p:spPr bwMode="auto">
          <a:xfrm>
            <a:off x="5895003" y="3461057"/>
            <a:ext cx="0" cy="38759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77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BBLT Asset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3351530" y="1374705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BBLT Asset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Justino Capululo (N)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 flipH="1">
            <a:off x="3820821" y="4829499"/>
            <a:ext cx="0" cy="37768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9" name="Rectangle 59"/>
          <p:cNvSpPr>
            <a:spLocks noChangeArrowheads="1"/>
          </p:cNvSpPr>
          <p:nvPr/>
        </p:nvSpPr>
        <p:spPr bwMode="auto">
          <a:xfrm>
            <a:off x="5045376" y="2631617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José Fernandes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7557033" y="519525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Well Maturation 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Dewey Bowling (E)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2" name="Rectangle 29"/>
          <p:cNvSpPr>
            <a:spLocks noChangeArrowheads="1"/>
          </p:cNvSpPr>
          <p:nvPr/>
        </p:nvSpPr>
        <p:spPr bwMode="auto">
          <a:xfrm>
            <a:off x="5336157" y="5195259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Paula Ganga (N)</a:t>
            </a:r>
          </a:p>
          <a:p>
            <a:endParaRPr lang="en-US" sz="800" dirty="0">
              <a:latin typeface="Maiandra GD" panose="020E0502030308020204" pitchFamily="34" charset="0"/>
            </a:endParaRP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760707" y="519525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Well Maturation 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Jan Hartman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Line 221"/>
          <p:cNvSpPr>
            <a:spLocks noChangeShapeType="1"/>
          </p:cNvSpPr>
          <p:nvPr/>
        </p:nvSpPr>
        <p:spPr bwMode="auto">
          <a:xfrm flipH="1" flipV="1">
            <a:off x="4127237" y="3024245"/>
            <a:ext cx="91593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 flipV="1">
            <a:off x="1517461" y="4805459"/>
            <a:ext cx="6885391" cy="114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>
            <a:off x="4125029" y="2103120"/>
            <a:ext cx="2209" cy="270233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517461" y="4819868"/>
            <a:ext cx="0" cy="37539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3052403" y="5195259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Agostinho Caetano (N)</a:t>
            </a:r>
          </a:p>
        </p:txBody>
      </p:sp>
      <p:sp>
        <p:nvSpPr>
          <p:cNvPr id="23" name="Line 200"/>
          <p:cNvSpPr>
            <a:spLocks noChangeShapeType="1"/>
          </p:cNvSpPr>
          <p:nvPr/>
        </p:nvSpPr>
        <p:spPr bwMode="auto">
          <a:xfrm>
            <a:off x="6098157" y="4829499"/>
            <a:ext cx="0" cy="37648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4" name="Line 200"/>
          <p:cNvSpPr>
            <a:spLocks noChangeShapeType="1"/>
          </p:cNvSpPr>
          <p:nvPr/>
        </p:nvSpPr>
        <p:spPr bwMode="auto">
          <a:xfrm>
            <a:off x="8402853" y="4810267"/>
            <a:ext cx="0" cy="3957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9" name="Line 221"/>
          <p:cNvSpPr>
            <a:spLocks noChangeShapeType="1"/>
          </p:cNvSpPr>
          <p:nvPr/>
        </p:nvSpPr>
        <p:spPr bwMode="auto">
          <a:xfrm flipH="1">
            <a:off x="3351530" y="3825240"/>
            <a:ext cx="775708" cy="175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1659890" y="3461234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Alberto Santos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382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A135F0-83A2-4928-92CA-E1F710D5051B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75" name="Line 72"/>
          <p:cNvSpPr>
            <a:spLocks noChangeShapeType="1"/>
          </p:cNvSpPr>
          <p:nvPr/>
        </p:nvSpPr>
        <p:spPr bwMode="auto">
          <a:xfrm flipH="1">
            <a:off x="7656859" y="4663729"/>
            <a:ext cx="0" cy="7133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BBLT Asset</a:t>
            </a:r>
            <a:br>
              <a:rPr lang="en-US" sz="2400" b="1" dirty="0">
                <a:latin typeface="Maiandra GD" panose="020E0502030308020204" pitchFamily="34" charset="0"/>
              </a:rPr>
            </a:br>
            <a:r>
              <a:rPr lang="en-US" sz="2400" b="1" dirty="0">
                <a:latin typeface="Maiandra GD" panose="020E0502030308020204" pitchFamily="34" charset="0"/>
              </a:rPr>
              <a:t>PE’s  &amp;  ES’s  Teams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5878513" y="998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81" name="Text Box 98"/>
          <p:cNvSpPr txBox="1">
            <a:spLocks noChangeArrowheads="1"/>
          </p:cNvSpPr>
          <p:nvPr/>
        </p:nvSpPr>
        <p:spPr bwMode="auto">
          <a:xfrm>
            <a:off x="685854" y="5377099"/>
            <a:ext cx="1713707" cy="707854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dirty="0">
                <a:solidFill>
                  <a:srgbClr val="FFFFFF"/>
                </a:solidFill>
              </a:rPr>
              <a:t>  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Fernando Chicoa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Lúcia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Gomes da Silva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Mukiyuri Africano - PE 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Romana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Tomás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N)</a:t>
            </a:r>
          </a:p>
          <a:p>
            <a:pPr algn="l"/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  </a:t>
            </a:r>
            <a:r>
              <a:rPr lang="en-US" sz="800" dirty="0">
                <a:solidFill>
                  <a:srgbClr val="FF0000"/>
                </a:solidFill>
                <a:latin typeface="Maiandra GD" panose="020E0502030308020204" pitchFamily="34" charset="0"/>
              </a:rPr>
              <a:t>Open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E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 </a:t>
            </a:r>
          </a:p>
        </p:txBody>
      </p:sp>
      <p:sp>
        <p:nvSpPr>
          <p:cNvPr id="3088" name="Line 112"/>
          <p:cNvSpPr>
            <a:spLocks noChangeShapeType="1"/>
          </p:cNvSpPr>
          <p:nvPr/>
        </p:nvSpPr>
        <p:spPr bwMode="auto">
          <a:xfrm flipH="1">
            <a:off x="1417320" y="4663729"/>
            <a:ext cx="0" cy="7133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Text Box 98"/>
          <p:cNvSpPr txBox="1">
            <a:spLocks noChangeArrowheads="1"/>
          </p:cNvSpPr>
          <p:nvPr/>
        </p:nvSpPr>
        <p:spPr bwMode="auto">
          <a:xfrm>
            <a:off x="6834516" y="5377098"/>
            <a:ext cx="1708118" cy="707854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b="1" dirty="0">
                <a:solidFill>
                  <a:srgbClr val="FF0000"/>
                </a:solidFill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Maiandra GD" panose="020E0502030308020204" pitchFamily="34" charset="0"/>
              </a:rPr>
              <a:t>Adriano Arsénio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</a:t>
            </a:r>
          </a:p>
          <a:p>
            <a:pPr algn="l"/>
            <a:r>
              <a:rPr lang="pt-BR" sz="800" b="1" dirty="0">
                <a:solidFill>
                  <a:srgbClr val="FF0000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Gaspar 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Silva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Maria De Vasconcelos -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Esmeresilda Frederico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Ângelo Sipuikineni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</a:t>
            </a:r>
            <a:endParaRPr lang="en-US" sz="800" dirty="0">
              <a:solidFill>
                <a:srgbClr val="FFFFFF"/>
              </a:solidFill>
              <a:latin typeface="Maiandra GD" panose="020E0502030308020204" pitchFamily="34" charset="0"/>
            </a:endParaRPr>
          </a:p>
        </p:txBody>
      </p:sp>
      <p:sp>
        <p:nvSpPr>
          <p:cNvPr id="24" name="Rectangle 99"/>
          <p:cNvSpPr>
            <a:spLocks noChangeArrowheads="1"/>
          </p:cNvSpPr>
          <p:nvPr/>
        </p:nvSpPr>
        <p:spPr bwMode="auto">
          <a:xfrm>
            <a:off x="3754040" y="1414789"/>
            <a:ext cx="1691640" cy="73152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BBLT Asset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Justino Capululo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(N)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5" name="Line 72"/>
          <p:cNvSpPr>
            <a:spLocks noChangeShapeType="1"/>
          </p:cNvSpPr>
          <p:nvPr/>
        </p:nvSpPr>
        <p:spPr bwMode="auto">
          <a:xfrm>
            <a:off x="4503498" y="2146309"/>
            <a:ext cx="0" cy="21516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Rectangle 99"/>
          <p:cNvSpPr>
            <a:spLocks noChangeArrowheads="1"/>
          </p:cNvSpPr>
          <p:nvPr/>
        </p:nvSpPr>
        <p:spPr bwMode="auto">
          <a:xfrm>
            <a:off x="685854" y="3932209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BBLT Asset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Supervisor</a:t>
            </a:r>
            <a:r>
              <a:rPr lang="en-US" sz="800" b="1" dirty="0">
                <a:solidFill>
                  <a:srgbClr val="FF00FF"/>
                </a:solidFill>
                <a:latin typeface="Maiandra GD" panose="020E0502030308020204" pitchFamily="34" charset="0"/>
              </a:rPr>
              <a:t>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Agostinho Caetano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(N)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8" name="Rectangle 99"/>
          <p:cNvSpPr>
            <a:spLocks noChangeArrowheads="1"/>
          </p:cNvSpPr>
          <p:nvPr/>
        </p:nvSpPr>
        <p:spPr bwMode="auto">
          <a:xfrm>
            <a:off x="6834516" y="3932209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BBLT Asset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Supervisor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Paula Ganga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(N)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4" name="Line 72"/>
          <p:cNvSpPr>
            <a:spLocks noChangeShapeType="1"/>
          </p:cNvSpPr>
          <p:nvPr/>
        </p:nvSpPr>
        <p:spPr bwMode="auto">
          <a:xfrm flipH="1" flipV="1">
            <a:off x="2385729" y="4297969"/>
            <a:ext cx="44405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Line 72"/>
          <p:cNvSpPr>
            <a:spLocks noChangeShapeType="1"/>
          </p:cNvSpPr>
          <p:nvPr/>
        </p:nvSpPr>
        <p:spPr bwMode="auto">
          <a:xfrm flipH="1" flipV="1">
            <a:off x="4503498" y="3093849"/>
            <a:ext cx="942181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Rectangle 99"/>
          <p:cNvSpPr>
            <a:spLocks noChangeArrowheads="1"/>
          </p:cNvSpPr>
          <p:nvPr/>
        </p:nvSpPr>
        <p:spPr bwMode="auto">
          <a:xfrm>
            <a:off x="5445680" y="2740334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José Fernandes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08963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RM Mentoring &amp; </a:t>
            </a:r>
            <a:r>
              <a:rPr lang="en-US" sz="2400" b="1">
                <a:latin typeface="Maiandra GD" panose="020E0502030308020204" pitchFamily="34" charset="0"/>
              </a:rPr>
              <a:t>OC Development Team</a:t>
            </a:r>
            <a:endParaRPr lang="en-US" sz="2400" b="1" dirty="0">
              <a:latin typeface="Maiandra GD" panose="020E0502030308020204" pitchFamily="34" charset="0"/>
            </a:endParaRP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3972390" y="1374507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RM Mentoring &amp; OC Development Manager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Steve Tehven (E)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 flipH="1">
            <a:off x="3236837" y="4566553"/>
            <a:ext cx="0" cy="5377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 flipH="1">
            <a:off x="8672686" y="4567335"/>
            <a:ext cx="0" cy="5369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4184948" y="510426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Training 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Michael Hillyer (E)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497510" y="510426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Manager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Aig Imouokhome (E) 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1478707" y="4550226"/>
            <a:ext cx="7193979" cy="2747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>
            <a:off x="4810461" y="2106027"/>
            <a:ext cx="2" cy="299824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474271" y="4566553"/>
            <a:ext cx="0" cy="5377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2345340" y="510426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Training 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Adil Manzoor (E)</a:t>
            </a:r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>
            <a:off x="6774873" y="4566553"/>
            <a:ext cx="3054" cy="5377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6024556" y="510426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Training 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José Luis Arellano (E)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7864164" y="5104269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Technical Manager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Kevin Thornsberry (E)</a:t>
            </a:r>
          </a:p>
        </p:txBody>
      </p:sp>
      <p:sp>
        <p:nvSpPr>
          <p:cNvPr id="22" name="Line 198"/>
          <p:cNvSpPr>
            <a:spLocks noChangeShapeType="1"/>
          </p:cNvSpPr>
          <p:nvPr/>
        </p:nvSpPr>
        <p:spPr bwMode="auto">
          <a:xfrm flipH="1">
            <a:off x="4138632" y="3634428"/>
            <a:ext cx="67957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2446992" y="3268667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Training  Coordinator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Isabel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Tomás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(N)</a:t>
            </a: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5437682" y="2688015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José Fernandes (N)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5" name="Line 198"/>
          <p:cNvSpPr>
            <a:spLocks noChangeShapeType="1"/>
          </p:cNvSpPr>
          <p:nvPr/>
        </p:nvSpPr>
        <p:spPr bwMode="auto">
          <a:xfrm flipH="1" flipV="1">
            <a:off x="4810461" y="3040067"/>
            <a:ext cx="61928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08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Applied Reservoir Management Team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3967051" y="1176379"/>
            <a:ext cx="1691640" cy="804672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Manager Applied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Reservoir Management</a:t>
            </a:r>
            <a:r>
              <a:rPr lang="en-US" sz="800" b="1" dirty="0">
                <a:solidFill>
                  <a:srgbClr val="FF00FF"/>
                </a:solidFill>
                <a:latin typeface="Maiandra GD" panose="020E0502030308020204" pitchFamily="34" charset="0"/>
              </a:rPr>
              <a:t>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Gilbert Montoya (E)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>
            <a:off x="6483500" y="3493283"/>
            <a:ext cx="0" cy="32119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9" name="Rectangle 59"/>
          <p:cNvSpPr>
            <a:spLocks noChangeArrowheads="1"/>
          </p:cNvSpPr>
          <p:nvPr/>
        </p:nvSpPr>
        <p:spPr bwMode="auto">
          <a:xfrm>
            <a:off x="5623560" y="2262395"/>
            <a:ext cx="1726725" cy="804672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Eva da Silva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3945622" y="5378034"/>
            <a:ext cx="1691640" cy="804672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Reservoir Char., Inter &amp; Modeling Group Leader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Djuro Novakovic (E)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7866220" y="3793327"/>
            <a:ext cx="1691640" cy="804672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Group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Leader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Joy Roth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Line 221"/>
          <p:cNvSpPr>
            <a:spLocks noChangeShapeType="1"/>
          </p:cNvSpPr>
          <p:nvPr/>
        </p:nvSpPr>
        <p:spPr bwMode="auto">
          <a:xfrm flipH="1">
            <a:off x="4812828" y="2705100"/>
            <a:ext cx="81073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1131181" y="3463139"/>
            <a:ext cx="7580859" cy="121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 flipH="1">
            <a:off x="4812828" y="1992559"/>
            <a:ext cx="40" cy="338547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>
            <a:off x="1131180" y="3463139"/>
            <a:ext cx="1" cy="3814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285360" y="3779567"/>
            <a:ext cx="1691640" cy="804672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Reserves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Coordinator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Benvindo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N’Singi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(N)</a:t>
            </a:r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>
            <a:off x="8712040" y="3475303"/>
            <a:ext cx="0" cy="29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1483128" y="5378034"/>
            <a:ext cx="1691640" cy="804672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Business Services Support Team Leader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Alba Santos (N)</a:t>
            </a:r>
          </a:p>
        </p:txBody>
      </p:sp>
      <p:sp>
        <p:nvSpPr>
          <p:cNvPr id="22" name="Line 198"/>
          <p:cNvSpPr>
            <a:spLocks noChangeShapeType="1"/>
          </p:cNvSpPr>
          <p:nvPr/>
        </p:nvSpPr>
        <p:spPr bwMode="auto">
          <a:xfrm>
            <a:off x="3041983" y="3473053"/>
            <a:ext cx="0" cy="3065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4" name="Line 244"/>
          <p:cNvSpPr>
            <a:spLocks noChangeShapeType="1"/>
          </p:cNvSpPr>
          <p:nvPr/>
        </p:nvSpPr>
        <p:spPr bwMode="auto">
          <a:xfrm>
            <a:off x="2328907" y="5060567"/>
            <a:ext cx="5055477" cy="1095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6" name="Line 198"/>
          <p:cNvSpPr>
            <a:spLocks noChangeShapeType="1"/>
          </p:cNvSpPr>
          <p:nvPr/>
        </p:nvSpPr>
        <p:spPr bwMode="auto">
          <a:xfrm flipH="1">
            <a:off x="2328906" y="5049058"/>
            <a:ext cx="0" cy="328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7" name="Line 198"/>
          <p:cNvSpPr>
            <a:spLocks noChangeShapeType="1"/>
          </p:cNvSpPr>
          <p:nvPr/>
        </p:nvSpPr>
        <p:spPr bwMode="auto">
          <a:xfrm flipH="1">
            <a:off x="7384384" y="5049059"/>
            <a:ext cx="0" cy="50337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275411" y="3793327"/>
            <a:ext cx="1691640" cy="804672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Reserves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Ana Arsénio (N)</a:t>
            </a: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6538564" y="5378034"/>
            <a:ext cx="1691640" cy="804672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Petrophysical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Leader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Bobby 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Kurniawan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(E)</a:t>
            </a: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5658691" y="3793327"/>
            <a:ext cx="1691640" cy="804672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Technology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Coordinator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Maria Portillo (E)</a:t>
            </a:r>
          </a:p>
        </p:txBody>
      </p:sp>
    </p:spTree>
    <p:extLst>
      <p:ext uri="{BB962C8B-B14F-4D97-AF65-F5344CB8AC3E}">
        <p14:creationId xmlns:p14="http://schemas.microsoft.com/office/powerpoint/2010/main" val="738574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Data Management Group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3893820" y="1313633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Group Leader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Joy Roth (E)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 flipH="1">
            <a:off x="3348186" y="5148775"/>
            <a:ext cx="0" cy="3359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>
            <a:off x="8691898" y="5148775"/>
            <a:ext cx="0" cy="3359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Line 221"/>
          <p:cNvSpPr>
            <a:spLocks noChangeShapeType="1"/>
          </p:cNvSpPr>
          <p:nvPr/>
        </p:nvSpPr>
        <p:spPr bwMode="auto">
          <a:xfrm flipH="1">
            <a:off x="4701540" y="2815241"/>
            <a:ext cx="88392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1089091" y="5131253"/>
            <a:ext cx="7602806" cy="1752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 flipH="1">
            <a:off x="4701540" y="2056342"/>
            <a:ext cx="0" cy="19607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089091" y="5131253"/>
            <a:ext cx="1" cy="35342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 flipH="1">
            <a:off x="6235303" y="5148775"/>
            <a:ext cx="0" cy="3359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951826" y="4017094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Yan Zhu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5585460" y="2449481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Eva da Silva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 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2" name="Rectangle 59"/>
          <p:cNvSpPr>
            <a:spLocks noChangeArrowheads="1"/>
          </p:cNvSpPr>
          <p:nvPr/>
        </p:nvSpPr>
        <p:spPr bwMode="auto">
          <a:xfrm>
            <a:off x="263094" y="5484680"/>
            <a:ext cx="1691640" cy="705741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Simão Miguel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3" name="Rectangle 59"/>
          <p:cNvSpPr>
            <a:spLocks noChangeArrowheads="1"/>
          </p:cNvSpPr>
          <p:nvPr/>
        </p:nvSpPr>
        <p:spPr bwMode="auto">
          <a:xfrm>
            <a:off x="2527312" y="5468781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Francisco Domingos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5389483" y="5468781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Miguel Domingos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7" name="Rectangle 59"/>
          <p:cNvSpPr>
            <a:spLocks noChangeArrowheads="1"/>
          </p:cNvSpPr>
          <p:nvPr/>
        </p:nvSpPr>
        <p:spPr bwMode="auto">
          <a:xfrm>
            <a:off x="7865900" y="5468781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Armando Bambi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5" name="Rectangle 59"/>
          <p:cNvSpPr>
            <a:spLocks noChangeArrowheads="1"/>
          </p:cNvSpPr>
          <p:nvPr/>
        </p:nvSpPr>
        <p:spPr bwMode="auto">
          <a:xfrm>
            <a:off x="1572244" y="4021077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António Mpanzu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8" name="Rectangle 59"/>
          <p:cNvSpPr>
            <a:spLocks noChangeArrowheads="1"/>
          </p:cNvSpPr>
          <p:nvPr/>
        </p:nvSpPr>
        <p:spPr bwMode="auto">
          <a:xfrm>
            <a:off x="6331408" y="4018580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Data Management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Analyst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Sandra Gopaul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9" name="Line 198"/>
          <p:cNvSpPr>
            <a:spLocks noChangeShapeType="1"/>
          </p:cNvSpPr>
          <p:nvPr/>
        </p:nvSpPr>
        <p:spPr bwMode="auto">
          <a:xfrm>
            <a:off x="2418064" y="4770120"/>
            <a:ext cx="0" cy="3611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0" name="Line 198"/>
          <p:cNvSpPr>
            <a:spLocks noChangeShapeType="1"/>
          </p:cNvSpPr>
          <p:nvPr/>
        </p:nvSpPr>
        <p:spPr bwMode="auto">
          <a:xfrm flipH="1">
            <a:off x="4701540" y="4770120"/>
            <a:ext cx="0" cy="3611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1" name="Line 198"/>
          <p:cNvSpPr>
            <a:spLocks noChangeShapeType="1"/>
          </p:cNvSpPr>
          <p:nvPr/>
        </p:nvSpPr>
        <p:spPr bwMode="auto">
          <a:xfrm>
            <a:off x="7139938" y="4795349"/>
            <a:ext cx="1" cy="3359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2" name="Line 221"/>
          <p:cNvSpPr>
            <a:spLocks noChangeShapeType="1"/>
          </p:cNvSpPr>
          <p:nvPr/>
        </p:nvSpPr>
        <p:spPr bwMode="auto">
          <a:xfrm flipH="1" flipV="1">
            <a:off x="2418064" y="3501006"/>
            <a:ext cx="4721874" cy="79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3" name="Line 221"/>
          <p:cNvSpPr>
            <a:spLocks noChangeShapeType="1"/>
          </p:cNvSpPr>
          <p:nvPr/>
        </p:nvSpPr>
        <p:spPr bwMode="auto">
          <a:xfrm flipH="1" flipV="1">
            <a:off x="2407918" y="3501006"/>
            <a:ext cx="10144" cy="51757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4" name="Line 221"/>
          <p:cNvSpPr>
            <a:spLocks noChangeShapeType="1"/>
          </p:cNvSpPr>
          <p:nvPr/>
        </p:nvSpPr>
        <p:spPr bwMode="auto">
          <a:xfrm flipH="1" flipV="1">
            <a:off x="7139938" y="3508955"/>
            <a:ext cx="2" cy="5025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Business Services Support Team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3891604" y="1551659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Business Services Support Team Leader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Alba dos Santos (N)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2113511" y="4764517"/>
            <a:ext cx="4894118" cy="3271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 flipH="1">
            <a:off x="4584967" y="2283180"/>
            <a:ext cx="1" cy="29423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2113511" y="4764518"/>
            <a:ext cx="0" cy="4154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6268296" y="5213512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</a:t>
            </a:r>
          </a:p>
          <a:p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Lídia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Fernandes (N)</a:t>
            </a: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3739148" y="5213512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Xavier Varandas (N)</a:t>
            </a:r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1267691" y="5213512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João Kilombo (N)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5583244" y="3153178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Eva da Silva (N)</a:t>
            </a:r>
          </a:p>
        </p:txBody>
      </p:sp>
      <p:sp>
        <p:nvSpPr>
          <p:cNvPr id="46" name="Line 244"/>
          <p:cNvSpPr>
            <a:spLocks noChangeShapeType="1"/>
          </p:cNvSpPr>
          <p:nvPr/>
        </p:nvSpPr>
        <p:spPr bwMode="auto">
          <a:xfrm>
            <a:off x="4584967" y="3502312"/>
            <a:ext cx="984560" cy="1397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9" name="Line 198"/>
          <p:cNvSpPr>
            <a:spLocks noChangeShapeType="1"/>
          </p:cNvSpPr>
          <p:nvPr/>
        </p:nvSpPr>
        <p:spPr bwMode="auto">
          <a:xfrm flipH="1">
            <a:off x="7007629" y="4810090"/>
            <a:ext cx="0" cy="4154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65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Reservoir </a:t>
            </a:r>
            <a:r>
              <a:rPr lang="en-US" sz="2400" b="1" dirty="0" err="1">
                <a:latin typeface="Maiandra GD" panose="020E0502030308020204" pitchFamily="34" charset="0"/>
              </a:rPr>
              <a:t>Charac</a:t>
            </a:r>
            <a:r>
              <a:rPr lang="en-US" sz="2400" b="1" dirty="0">
                <a:latin typeface="Maiandra GD" panose="020E0502030308020204" pitchFamily="34" charset="0"/>
              </a:rPr>
              <a:t>., Inter. &amp; Modeling Group Leader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4031298" y="1454505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Reservoir Char., Inter. &amp; </a:t>
            </a:r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ModelingGroup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Leader  </a:t>
            </a:r>
          </a:p>
          <a:p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Djuro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Novakovic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 flipV="1">
            <a:off x="1168213" y="4422249"/>
            <a:ext cx="753752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>
            <a:off x="4878432" y="2184163"/>
            <a:ext cx="11295" cy="292929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3" name="Line 200"/>
          <p:cNvSpPr>
            <a:spLocks noChangeShapeType="1"/>
          </p:cNvSpPr>
          <p:nvPr/>
        </p:nvSpPr>
        <p:spPr bwMode="auto">
          <a:xfrm>
            <a:off x="1200258" y="4422249"/>
            <a:ext cx="1" cy="6641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4" name="Line 221"/>
          <p:cNvSpPr>
            <a:spLocks noChangeShapeType="1"/>
          </p:cNvSpPr>
          <p:nvPr/>
        </p:nvSpPr>
        <p:spPr bwMode="auto">
          <a:xfrm flipH="1" flipV="1">
            <a:off x="4889728" y="3231472"/>
            <a:ext cx="103172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2" name="Rectangle 59"/>
          <p:cNvSpPr>
            <a:spLocks noChangeArrowheads="1"/>
          </p:cNvSpPr>
          <p:nvPr/>
        </p:nvSpPr>
        <p:spPr bwMode="auto">
          <a:xfrm>
            <a:off x="7859915" y="5086432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Simulation Petroleum Engineer Leader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Manuel Miguel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983547" y="5113463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Geo Tech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João Georgina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(N)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328652" y="5096555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Geophysicist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Alexandre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Albegaria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(N)</a:t>
            </a:r>
          </a:p>
        </p:txBody>
      </p:sp>
      <p:sp>
        <p:nvSpPr>
          <p:cNvPr id="35" name="Rectangle 13"/>
          <p:cNvSpPr>
            <a:spLocks noChangeArrowheads="1"/>
          </p:cNvSpPr>
          <p:nvPr/>
        </p:nvSpPr>
        <p:spPr bwMode="auto">
          <a:xfrm>
            <a:off x="2230813" y="5096555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Modelling Geologist Leader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Mário Canje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(N)</a:t>
            </a:r>
          </a:p>
        </p:txBody>
      </p:sp>
      <p:sp>
        <p:nvSpPr>
          <p:cNvPr id="20" name="Line 198"/>
          <p:cNvSpPr>
            <a:spLocks noChangeShapeType="1"/>
          </p:cNvSpPr>
          <p:nvPr/>
        </p:nvSpPr>
        <p:spPr bwMode="auto">
          <a:xfrm>
            <a:off x="8705733" y="4422249"/>
            <a:ext cx="0" cy="691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2" name="Rectangle 59"/>
          <p:cNvSpPr>
            <a:spLocks noChangeArrowheads="1"/>
          </p:cNvSpPr>
          <p:nvPr/>
        </p:nvSpPr>
        <p:spPr bwMode="auto">
          <a:xfrm>
            <a:off x="4107180" y="5096555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Geophysicist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Ryan Smith (E)</a:t>
            </a:r>
          </a:p>
        </p:txBody>
      </p:sp>
      <p:sp>
        <p:nvSpPr>
          <p:cNvPr id="17" name="Rectangle 59"/>
          <p:cNvSpPr>
            <a:spLocks noChangeArrowheads="1"/>
          </p:cNvSpPr>
          <p:nvPr/>
        </p:nvSpPr>
        <p:spPr bwMode="auto">
          <a:xfrm>
            <a:off x="5921458" y="2860868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Eva da Silva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18" name="Line 200"/>
          <p:cNvSpPr>
            <a:spLocks noChangeShapeType="1"/>
          </p:cNvSpPr>
          <p:nvPr/>
        </p:nvSpPr>
        <p:spPr bwMode="auto">
          <a:xfrm>
            <a:off x="3076626" y="4422249"/>
            <a:ext cx="0" cy="6641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9" name="Line 200"/>
          <p:cNvSpPr>
            <a:spLocks noChangeShapeType="1"/>
          </p:cNvSpPr>
          <p:nvPr/>
        </p:nvSpPr>
        <p:spPr bwMode="auto">
          <a:xfrm>
            <a:off x="6829366" y="4422250"/>
            <a:ext cx="0" cy="691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71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Simulation Petroleum Engineer Leader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4149942" y="1450906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Simulation Petroleum Engineer  Leader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Manuel Miguel (N)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>
            <a:off x="1107508" y="4663439"/>
            <a:ext cx="0" cy="56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 flipV="1">
            <a:off x="1107508" y="4655819"/>
            <a:ext cx="7652853" cy="76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 flipH="1">
            <a:off x="4948106" y="2210767"/>
            <a:ext cx="0" cy="30140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2235786" y="5224849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Simulation Petroleum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Engineer</a:t>
            </a:r>
          </a:p>
          <a:p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N’Singi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António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2" name="Rectangle 59"/>
          <p:cNvSpPr>
            <a:spLocks noChangeArrowheads="1"/>
          </p:cNvSpPr>
          <p:nvPr/>
        </p:nvSpPr>
        <p:spPr bwMode="auto">
          <a:xfrm>
            <a:off x="6048041" y="5224849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Simulation Petroleum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Engineer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Maria Silva (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Saty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)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3" name="Rectangle 59"/>
          <p:cNvSpPr>
            <a:spLocks noChangeArrowheads="1"/>
          </p:cNvSpPr>
          <p:nvPr/>
        </p:nvSpPr>
        <p:spPr bwMode="auto">
          <a:xfrm>
            <a:off x="4149942" y="5224849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Simulation Petroleum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Engineer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Martin Hanschitz (E)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7946140" y="5209940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Simulation Petroleum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Engineer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Hao Cheng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21630" y="5209940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Simulation Petroleum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Engineer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Francis Thompson (E)</a:t>
            </a:r>
          </a:p>
        </p:txBody>
      </p:sp>
      <p:sp>
        <p:nvSpPr>
          <p:cNvPr id="26" name="Line 200"/>
          <p:cNvSpPr>
            <a:spLocks noChangeShapeType="1"/>
          </p:cNvSpPr>
          <p:nvPr/>
        </p:nvSpPr>
        <p:spPr bwMode="auto">
          <a:xfrm>
            <a:off x="2970124" y="4663439"/>
            <a:ext cx="0" cy="54650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7" name="Line 200"/>
          <p:cNvSpPr>
            <a:spLocks noChangeShapeType="1"/>
          </p:cNvSpPr>
          <p:nvPr/>
        </p:nvSpPr>
        <p:spPr bwMode="auto">
          <a:xfrm>
            <a:off x="6893861" y="4663439"/>
            <a:ext cx="0" cy="561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8" name="Line 200"/>
          <p:cNvSpPr>
            <a:spLocks noChangeShapeType="1"/>
          </p:cNvSpPr>
          <p:nvPr/>
        </p:nvSpPr>
        <p:spPr bwMode="auto">
          <a:xfrm>
            <a:off x="8760362" y="4655819"/>
            <a:ext cx="0" cy="5690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5841582" y="2979635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Eva da Silva (N)</a:t>
            </a:r>
          </a:p>
        </p:txBody>
      </p:sp>
      <p:sp>
        <p:nvSpPr>
          <p:cNvPr id="19" name="Line 200"/>
          <p:cNvSpPr>
            <a:spLocks noChangeShapeType="1"/>
          </p:cNvSpPr>
          <p:nvPr/>
        </p:nvSpPr>
        <p:spPr bwMode="auto">
          <a:xfrm flipH="1">
            <a:off x="4948106" y="3337561"/>
            <a:ext cx="89347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14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Modelling Geologist Group Leader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4150360" y="1415479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Modelling Geologist Leader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Mário Canje (N)</a:t>
            </a:r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>
            <a:off x="8674054" y="4732332"/>
            <a:ext cx="5125" cy="5907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1066800" y="4732333"/>
            <a:ext cx="761238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>
            <a:off x="4893353" y="2146996"/>
            <a:ext cx="0" cy="258533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066798" y="4732333"/>
            <a:ext cx="2" cy="5907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>
            <a:off x="6880860" y="4732332"/>
            <a:ext cx="0" cy="5907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6083255" y="5323044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Modelling Geologist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António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Inglês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2" name="Rectangle 59"/>
          <p:cNvSpPr>
            <a:spLocks noChangeArrowheads="1"/>
          </p:cNvSpPr>
          <p:nvPr/>
        </p:nvSpPr>
        <p:spPr bwMode="auto">
          <a:xfrm>
            <a:off x="4156048" y="5323044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Modelling Geologist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Hao Guo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3" name="Rectangle 59"/>
          <p:cNvSpPr>
            <a:spLocks noChangeArrowheads="1"/>
          </p:cNvSpPr>
          <p:nvPr/>
        </p:nvSpPr>
        <p:spPr bwMode="auto">
          <a:xfrm>
            <a:off x="260334" y="5323044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Modelling Geologist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Yan Chen (E)</a:t>
            </a: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2208191" y="5323044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Modelling Geologist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Pedro Chicato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6" name="Rectangle 59"/>
          <p:cNvSpPr>
            <a:spLocks noChangeArrowheads="1"/>
          </p:cNvSpPr>
          <p:nvPr/>
        </p:nvSpPr>
        <p:spPr bwMode="auto">
          <a:xfrm>
            <a:off x="7969161" y="5323044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Modelling Geologist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Qi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Lianshuang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5874975" y="2941632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Eva da Silva (N)</a:t>
            </a:r>
          </a:p>
        </p:txBody>
      </p:sp>
      <p:sp>
        <p:nvSpPr>
          <p:cNvPr id="19" name="Line 198"/>
          <p:cNvSpPr>
            <a:spLocks noChangeShapeType="1"/>
          </p:cNvSpPr>
          <p:nvPr/>
        </p:nvSpPr>
        <p:spPr bwMode="auto">
          <a:xfrm flipH="1">
            <a:off x="4896582" y="3347335"/>
            <a:ext cx="9783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4" name="Line 200"/>
          <p:cNvSpPr>
            <a:spLocks noChangeShapeType="1"/>
          </p:cNvSpPr>
          <p:nvPr/>
        </p:nvSpPr>
        <p:spPr bwMode="auto">
          <a:xfrm>
            <a:off x="3054011" y="4732332"/>
            <a:ext cx="0" cy="5907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78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err="1">
                <a:latin typeface="Maiandra GD" panose="020E0502030308020204" pitchFamily="34" charset="0"/>
              </a:rPr>
              <a:t>Petrophysical</a:t>
            </a:r>
            <a:r>
              <a:rPr lang="en-US" sz="2400" b="1" dirty="0">
                <a:latin typeface="Maiandra GD" panose="020E0502030308020204" pitchFamily="34" charset="0"/>
              </a:rPr>
              <a:t> Group Leader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4075748" y="1385347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Petrophysical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Leader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Bobby </a:t>
            </a:r>
            <a:r>
              <a:rPr lang="en-US" sz="800" b="1" dirty="0" err="1">
                <a:solidFill>
                  <a:srgbClr val="000000"/>
                </a:solidFill>
                <a:latin typeface="Maiandra GD" panose="020E0502030308020204" pitchFamily="34" charset="0"/>
              </a:rPr>
              <a:t>Kurniawan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(E)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>
            <a:off x="2885500" y="4800601"/>
            <a:ext cx="0" cy="52427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>
            <a:off x="8684597" y="4800600"/>
            <a:ext cx="1975" cy="57923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1025363" y="4800601"/>
            <a:ext cx="766120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 flipH="1">
            <a:off x="4876373" y="2103122"/>
            <a:ext cx="0" cy="32343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025362" y="4800601"/>
            <a:ext cx="2247" cy="5980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 flipH="1">
            <a:off x="6736178" y="4800601"/>
            <a:ext cx="0" cy="5368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246229" y="5327133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Petrophysicist</a:t>
            </a:r>
            <a:endParaRPr lang="en-US" sz="800" b="1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 err="1">
                <a:solidFill>
                  <a:srgbClr val="000000"/>
                </a:solidFill>
                <a:latin typeface="Maiandra GD" panose="020E0502030308020204" pitchFamily="34" charset="0"/>
              </a:rPr>
              <a:t>Júlia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Correia </a:t>
            </a:r>
            <a:r>
              <a:rPr lang="en-US" sz="800" dirty="0">
                <a:solidFill>
                  <a:srgbClr val="000000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000000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rgbClr val="000000"/>
              </a:solidFill>
              <a:latin typeface="Maiandra GD" panose="020E0502030308020204" pitchFamily="34" charset="0"/>
            </a:endParaRPr>
          </a:p>
        </p:txBody>
      </p:sp>
      <p:sp>
        <p:nvSpPr>
          <p:cNvPr id="22" name="Rectangle 59"/>
          <p:cNvSpPr>
            <a:spLocks noChangeArrowheads="1"/>
          </p:cNvSpPr>
          <p:nvPr/>
        </p:nvSpPr>
        <p:spPr bwMode="auto">
          <a:xfrm>
            <a:off x="2139717" y="5324873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Petrophysicist</a:t>
            </a:r>
            <a:endParaRPr lang="en-US" sz="800" b="1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Vladislau Catete </a:t>
            </a:r>
            <a:r>
              <a:rPr lang="en-US" sz="800" dirty="0">
                <a:solidFill>
                  <a:srgbClr val="000000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000000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rgbClr val="000000"/>
              </a:solidFill>
              <a:latin typeface="Maiandra GD" panose="020E0502030308020204" pitchFamily="34" charset="0"/>
            </a:endParaRPr>
          </a:p>
        </p:txBody>
      </p:sp>
      <p:sp>
        <p:nvSpPr>
          <p:cNvPr id="23" name="Rectangle 59"/>
          <p:cNvSpPr>
            <a:spLocks noChangeArrowheads="1"/>
          </p:cNvSpPr>
          <p:nvPr/>
        </p:nvSpPr>
        <p:spPr bwMode="auto">
          <a:xfrm>
            <a:off x="4040062" y="5324873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Cased-Hole </a:t>
            </a:r>
          </a:p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Petrophysicist</a:t>
            </a:r>
            <a:endParaRPr lang="en-US" sz="800" b="1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Michael Wilson (E)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5940407" y="5324873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Petrophysicist</a:t>
            </a:r>
            <a:endParaRPr lang="en-US" sz="800" b="1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Domingos Mucuanha </a:t>
            </a:r>
            <a:r>
              <a:rPr lang="en-US" sz="800" dirty="0">
                <a:solidFill>
                  <a:srgbClr val="000000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000000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rgbClr val="000000"/>
              </a:solidFill>
              <a:latin typeface="Maiandra GD" panose="020E0502030308020204" pitchFamily="34" charset="0"/>
            </a:endParaRPr>
          </a:p>
        </p:txBody>
      </p:sp>
      <p:sp>
        <p:nvSpPr>
          <p:cNvPr id="25" name="Rectangle 59"/>
          <p:cNvSpPr>
            <a:spLocks noChangeArrowheads="1"/>
          </p:cNvSpPr>
          <p:nvPr/>
        </p:nvSpPr>
        <p:spPr bwMode="auto">
          <a:xfrm>
            <a:off x="7840752" y="5337498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Petrophysicist</a:t>
            </a:r>
            <a:endParaRPr lang="en-US" sz="800" b="1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Leonilda Correia (N)</a:t>
            </a: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5767388" y="3153187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Eva da Silva (N)</a:t>
            </a:r>
          </a:p>
        </p:txBody>
      </p:sp>
      <p:sp>
        <p:nvSpPr>
          <p:cNvPr id="19" name="Line 200"/>
          <p:cNvSpPr>
            <a:spLocks noChangeShapeType="1"/>
          </p:cNvSpPr>
          <p:nvPr/>
        </p:nvSpPr>
        <p:spPr bwMode="auto">
          <a:xfrm flipH="1" flipV="1">
            <a:off x="4876373" y="3514314"/>
            <a:ext cx="89101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74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Area B Asset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90206" y="6691249"/>
            <a:ext cx="1525588" cy="212725"/>
          </a:xfrm>
        </p:spPr>
        <p:txBody>
          <a:bodyPr/>
          <a:lstStyle/>
          <a:p>
            <a:fld id="{988D9DE5-7E55-474F-9BD3-52270578F77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4067190" y="1479321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Area B Asset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Duncan Anderson (E)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 flipH="1">
            <a:off x="3760308" y="4851046"/>
            <a:ext cx="0" cy="33769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>
            <a:off x="8162780" y="4854464"/>
            <a:ext cx="0" cy="33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59" name="Rectangle 59"/>
          <p:cNvSpPr>
            <a:spLocks noChangeArrowheads="1"/>
          </p:cNvSpPr>
          <p:nvPr/>
        </p:nvSpPr>
        <p:spPr bwMode="auto">
          <a:xfrm>
            <a:off x="2612389" y="3532249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Kafane Manassas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3034882" y="5179624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Joaquim Lobo (N)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1027052" y="5197442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Well Maturation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Terrell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Tankersley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Line 221"/>
          <p:cNvSpPr>
            <a:spLocks noChangeShapeType="1"/>
          </p:cNvSpPr>
          <p:nvPr/>
        </p:nvSpPr>
        <p:spPr bwMode="auto">
          <a:xfrm flipV="1">
            <a:off x="4876590" y="2210840"/>
            <a:ext cx="0" cy="265033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 flipV="1">
            <a:off x="1872872" y="4851046"/>
            <a:ext cx="628990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872872" y="4848348"/>
            <a:ext cx="0" cy="343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5181420" y="5179624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Carlos Canje (N)</a:t>
            </a:r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>
            <a:off x="6027240" y="4840912"/>
            <a:ext cx="0" cy="3360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7385540" y="5188738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Well Maturation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rgbClr val="FF00FF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>
                <a:solidFill>
                  <a:srgbClr val="FF0000"/>
                </a:solidFill>
                <a:latin typeface="Maiandra GD" panose="020E0502030308020204" pitchFamily="34" charset="0"/>
              </a:rPr>
              <a:t>Open</a:t>
            </a:r>
            <a:r>
              <a:rPr lang="en-US" sz="800" b="1" dirty="0">
                <a:solidFill>
                  <a:srgbClr val="FF00FF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(E)</a:t>
            </a: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5486249" y="2856652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Eva da Silva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2" name="Line 221"/>
          <p:cNvSpPr>
            <a:spLocks noChangeShapeType="1"/>
          </p:cNvSpPr>
          <p:nvPr/>
        </p:nvSpPr>
        <p:spPr bwMode="auto">
          <a:xfrm flipH="1">
            <a:off x="4883304" y="3224645"/>
            <a:ext cx="59623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5" name="Line 221"/>
          <p:cNvSpPr>
            <a:spLocks noChangeShapeType="1"/>
          </p:cNvSpPr>
          <p:nvPr/>
        </p:nvSpPr>
        <p:spPr bwMode="auto">
          <a:xfrm flipH="1">
            <a:off x="4304029" y="3917372"/>
            <a:ext cx="59623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A135F0-83A2-4928-92CA-E1F710D5051B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Existing Assets</a:t>
            </a:r>
            <a:br>
              <a:rPr lang="en-US" sz="2400" b="1" dirty="0">
                <a:latin typeface="Maiandra GD" panose="020E0502030308020204" pitchFamily="34" charset="0"/>
              </a:rPr>
            </a:br>
            <a:r>
              <a:rPr lang="en-US" sz="2400" b="1" dirty="0">
                <a:latin typeface="Maiandra GD" panose="020E0502030308020204" pitchFamily="34" charset="0"/>
              </a:rPr>
              <a:t>Houston – Reservoir Management Services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5878513" y="998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114324" y="1145795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Existing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Assets Manager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Dave Dawson (E)</a:t>
            </a:r>
          </a:p>
        </p:txBody>
      </p:sp>
      <p:sp>
        <p:nvSpPr>
          <p:cNvPr id="16" name="Line 72"/>
          <p:cNvSpPr>
            <a:spLocks noChangeShapeType="1"/>
          </p:cNvSpPr>
          <p:nvPr/>
        </p:nvSpPr>
        <p:spPr bwMode="auto">
          <a:xfrm flipH="1" flipV="1">
            <a:off x="1261869" y="4132084"/>
            <a:ext cx="7531125" cy="3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Line 72"/>
          <p:cNvSpPr>
            <a:spLocks noChangeShapeType="1"/>
          </p:cNvSpPr>
          <p:nvPr/>
        </p:nvSpPr>
        <p:spPr bwMode="auto">
          <a:xfrm>
            <a:off x="4929447" y="1877316"/>
            <a:ext cx="1" cy="22457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Line 72"/>
          <p:cNvSpPr>
            <a:spLocks noChangeShapeType="1"/>
          </p:cNvSpPr>
          <p:nvPr/>
        </p:nvSpPr>
        <p:spPr bwMode="auto">
          <a:xfrm flipH="1" flipV="1">
            <a:off x="4929445" y="3016768"/>
            <a:ext cx="939339" cy="7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Line 72"/>
          <p:cNvSpPr>
            <a:spLocks noChangeShapeType="1"/>
          </p:cNvSpPr>
          <p:nvPr/>
        </p:nvSpPr>
        <p:spPr bwMode="auto">
          <a:xfrm>
            <a:off x="8792994" y="4132084"/>
            <a:ext cx="0" cy="4739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Line 72"/>
          <p:cNvSpPr>
            <a:spLocks noChangeShapeType="1"/>
          </p:cNvSpPr>
          <p:nvPr/>
        </p:nvSpPr>
        <p:spPr bwMode="auto">
          <a:xfrm>
            <a:off x="1261869" y="4123114"/>
            <a:ext cx="0" cy="47390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" name="Line 72"/>
          <p:cNvSpPr>
            <a:spLocks noChangeShapeType="1"/>
          </p:cNvSpPr>
          <p:nvPr/>
        </p:nvSpPr>
        <p:spPr bwMode="auto">
          <a:xfrm>
            <a:off x="3628917" y="4150992"/>
            <a:ext cx="0" cy="4360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Rectangle 99"/>
          <p:cNvSpPr>
            <a:spLocks noChangeArrowheads="1"/>
          </p:cNvSpPr>
          <p:nvPr/>
        </p:nvSpPr>
        <p:spPr bwMode="auto">
          <a:xfrm>
            <a:off x="549414" y="4605986"/>
            <a:ext cx="1704973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HRMS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Reservoir Engineer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Tim Chu (E)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2" name="Rectangle 99"/>
          <p:cNvSpPr>
            <a:spLocks noChangeArrowheads="1"/>
          </p:cNvSpPr>
          <p:nvPr/>
        </p:nvSpPr>
        <p:spPr bwMode="auto">
          <a:xfrm>
            <a:off x="2800789" y="4590890"/>
            <a:ext cx="1704973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HRMS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Fifin Afianti Zen (E)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3" name="Rectangle 99"/>
          <p:cNvSpPr>
            <a:spLocks noChangeArrowheads="1"/>
          </p:cNvSpPr>
          <p:nvPr/>
        </p:nvSpPr>
        <p:spPr bwMode="auto">
          <a:xfrm>
            <a:off x="5382826" y="4578108"/>
            <a:ext cx="1704973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HRMS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Ricardo Oosthuizen (E)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4" name="Rectangle 99"/>
          <p:cNvSpPr>
            <a:spLocks noChangeArrowheads="1"/>
          </p:cNvSpPr>
          <p:nvPr/>
        </p:nvSpPr>
        <p:spPr bwMode="auto">
          <a:xfrm>
            <a:off x="5839899" y="2636908"/>
            <a:ext cx="1704973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HRMS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Project Assistant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Betty Duplechain (E)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5" name="Rectangle 99"/>
          <p:cNvSpPr>
            <a:spLocks noChangeArrowheads="1"/>
          </p:cNvSpPr>
          <p:nvPr/>
        </p:nvSpPr>
        <p:spPr bwMode="auto">
          <a:xfrm>
            <a:off x="7940507" y="4530348"/>
            <a:ext cx="1704973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HRMS 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Blake Sherman (E)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6" name="Line 72"/>
          <p:cNvSpPr>
            <a:spLocks noChangeShapeType="1"/>
          </p:cNvSpPr>
          <p:nvPr/>
        </p:nvSpPr>
        <p:spPr bwMode="auto">
          <a:xfrm>
            <a:off x="6271148" y="4142022"/>
            <a:ext cx="0" cy="4360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18067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A135F0-83A2-4928-92CA-E1F710D5051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075" name="Line 72"/>
          <p:cNvSpPr>
            <a:spLocks noChangeShapeType="1"/>
          </p:cNvSpPr>
          <p:nvPr/>
        </p:nvSpPr>
        <p:spPr bwMode="auto">
          <a:xfrm flipH="1">
            <a:off x="8308547" y="4551246"/>
            <a:ext cx="0" cy="951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Area B Asset</a:t>
            </a:r>
            <a:br>
              <a:rPr lang="en-US" sz="2400" b="1" dirty="0">
                <a:latin typeface="Maiandra GD" panose="020E0502030308020204" pitchFamily="34" charset="0"/>
              </a:rPr>
            </a:br>
            <a:r>
              <a:rPr lang="en-US" sz="2400" b="1" dirty="0">
                <a:latin typeface="Maiandra GD" panose="020E0502030308020204" pitchFamily="34" charset="0"/>
              </a:rPr>
              <a:t>PE’s  &amp;  ES’s  Teams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5878513" y="998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Text Box 98"/>
          <p:cNvSpPr txBox="1">
            <a:spLocks noChangeArrowheads="1"/>
          </p:cNvSpPr>
          <p:nvPr/>
        </p:nvSpPr>
        <p:spPr bwMode="auto">
          <a:xfrm>
            <a:off x="647212" y="5503033"/>
            <a:ext cx="1763491" cy="95407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dirty="0"/>
              <a:t>  </a:t>
            </a:r>
            <a:r>
              <a:rPr lang="en-US" sz="800" dirty="0">
                <a:latin typeface="Maiandra GD" panose="020E0502030308020204" pitchFamily="34" charset="0"/>
              </a:rPr>
              <a:t>Steve Hoadley – PE (</a:t>
            </a:r>
            <a:r>
              <a:rPr lang="en-US" sz="800" b="1" dirty="0">
                <a:latin typeface="Maiandra GD" panose="020E0502030308020204" pitchFamily="34" charset="0"/>
              </a:rPr>
              <a:t>E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Farhan Jamil – PE (</a:t>
            </a:r>
            <a:r>
              <a:rPr lang="en-US" sz="800" b="1" dirty="0">
                <a:latin typeface="Maiandra GD" panose="020E0502030308020204" pitchFamily="34" charset="0"/>
              </a:rPr>
              <a:t>E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Rossana Nunes  - PE 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Yanik  Bernardo – PE (</a:t>
            </a:r>
            <a:r>
              <a:rPr lang="en-US" sz="800" b="1" dirty="0">
                <a:latin typeface="Maiandra GD" panose="020E0502030308020204" pitchFamily="34" charset="0"/>
              </a:rPr>
              <a:t>N)</a:t>
            </a:r>
          </a:p>
          <a:p>
            <a:pPr algn="l"/>
            <a:r>
              <a:rPr lang="en-US" sz="800" b="1" dirty="0">
                <a:latin typeface="Maiandra GD" panose="020E0502030308020204" pitchFamily="34" charset="0"/>
              </a:rPr>
              <a:t>  </a:t>
            </a:r>
            <a:r>
              <a:rPr lang="en-US" sz="800" dirty="0">
                <a:latin typeface="Maiandra GD" panose="020E0502030308020204" pitchFamily="34" charset="0"/>
              </a:rPr>
              <a:t>Evangelina de Almeida –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Nelson Escovalo -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Elsa António –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  </a:t>
            </a:r>
          </a:p>
        </p:txBody>
      </p:sp>
      <p:sp>
        <p:nvSpPr>
          <p:cNvPr id="3088" name="Line 112"/>
          <p:cNvSpPr>
            <a:spLocks noChangeShapeType="1"/>
          </p:cNvSpPr>
          <p:nvPr/>
        </p:nvSpPr>
        <p:spPr bwMode="auto">
          <a:xfrm flipH="1">
            <a:off x="1495924" y="4579271"/>
            <a:ext cx="0" cy="923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3" name="Text Box 98"/>
          <p:cNvSpPr txBox="1">
            <a:spLocks noChangeArrowheads="1"/>
          </p:cNvSpPr>
          <p:nvPr/>
        </p:nvSpPr>
        <p:spPr bwMode="auto">
          <a:xfrm>
            <a:off x="7389879" y="5503033"/>
            <a:ext cx="1837335" cy="830964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b="1" dirty="0">
                <a:solidFill>
                  <a:srgbClr val="FF0000"/>
                </a:solidFill>
              </a:rPr>
              <a:t> </a:t>
            </a:r>
            <a:r>
              <a:rPr lang="pt-BR" sz="800" dirty="0">
                <a:latin typeface="Maiandra GD" panose="020E0502030308020204" pitchFamily="34" charset="0"/>
              </a:rPr>
              <a:t>Letícia Vilhena –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 </a:t>
            </a:r>
          </a:p>
          <a:p>
            <a:pPr algn="l"/>
            <a:r>
              <a:rPr lang="pt-BR" sz="800" b="1" dirty="0">
                <a:solidFill>
                  <a:srgbClr val="FF0000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latin typeface="Maiandra GD" panose="020E0502030308020204" pitchFamily="34" charset="0"/>
              </a:rPr>
              <a:t>Glória Tungo –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latin typeface="Maiandra GD" panose="020E0502030308020204" pitchFamily="34" charset="0"/>
              </a:rPr>
              <a:t> Sheila Paz - 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Armindo Domingos – ES (</a:t>
            </a:r>
            <a:r>
              <a:rPr lang="pt-BR" sz="800" b="1" dirty="0">
                <a:solidFill>
                  <a:schemeClr val="bg1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latin typeface="Maiandra GD" panose="020E0502030308020204" pitchFamily="34" charset="0"/>
              </a:rPr>
              <a:t> Gizela da Costa Martins –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latin typeface="Maiandra GD" panose="020E0502030308020204" pitchFamily="34" charset="0"/>
              </a:rPr>
              <a:t> Lucas Pedro –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</a:t>
            </a:r>
            <a:r>
              <a:rPr lang="pt-BR" sz="800" dirty="0"/>
              <a:t>   </a:t>
            </a:r>
            <a:endParaRPr lang="en-US" sz="800" dirty="0"/>
          </a:p>
        </p:txBody>
      </p:sp>
      <p:sp>
        <p:nvSpPr>
          <p:cNvPr id="24" name="Rectangle 99"/>
          <p:cNvSpPr>
            <a:spLocks noChangeArrowheads="1"/>
          </p:cNvSpPr>
          <p:nvPr/>
        </p:nvSpPr>
        <p:spPr bwMode="auto">
          <a:xfrm>
            <a:off x="4047708" y="1241699"/>
            <a:ext cx="1691640" cy="73152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Area B Asset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Duncan Anderson (E)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Line 72"/>
          <p:cNvSpPr>
            <a:spLocks noChangeShapeType="1"/>
          </p:cNvSpPr>
          <p:nvPr/>
        </p:nvSpPr>
        <p:spPr bwMode="auto">
          <a:xfrm flipH="1">
            <a:off x="4884964" y="2012108"/>
            <a:ext cx="8564" cy="304824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72"/>
          <p:cNvSpPr>
            <a:spLocks noChangeShapeType="1"/>
          </p:cNvSpPr>
          <p:nvPr/>
        </p:nvSpPr>
        <p:spPr bwMode="auto">
          <a:xfrm flipH="1" flipV="1">
            <a:off x="1495924" y="5060349"/>
            <a:ext cx="6795208" cy="28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99"/>
          <p:cNvSpPr>
            <a:spLocks noChangeArrowheads="1"/>
          </p:cNvSpPr>
          <p:nvPr/>
        </p:nvSpPr>
        <p:spPr bwMode="auto">
          <a:xfrm>
            <a:off x="664428" y="3847751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Area B Asset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Supervisor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Joaquim Lobo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Rectangle 99"/>
          <p:cNvSpPr>
            <a:spLocks noChangeArrowheads="1"/>
          </p:cNvSpPr>
          <p:nvPr/>
        </p:nvSpPr>
        <p:spPr bwMode="auto">
          <a:xfrm>
            <a:off x="7419331" y="3837919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Area B Asset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Supervisor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Carlos Canje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Rectangle 99"/>
          <p:cNvSpPr>
            <a:spLocks noChangeArrowheads="1"/>
          </p:cNvSpPr>
          <p:nvPr/>
        </p:nvSpPr>
        <p:spPr bwMode="auto">
          <a:xfrm>
            <a:off x="2356068" y="2836802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Kafane Manassas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Line 112"/>
          <p:cNvSpPr>
            <a:spLocks noChangeShapeType="1"/>
          </p:cNvSpPr>
          <p:nvPr/>
        </p:nvSpPr>
        <p:spPr bwMode="auto">
          <a:xfrm flipH="1" flipV="1">
            <a:off x="4047708" y="3233649"/>
            <a:ext cx="837256" cy="83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6" name="Rectangle 99"/>
          <p:cNvSpPr>
            <a:spLocks noChangeArrowheads="1"/>
          </p:cNvSpPr>
          <p:nvPr/>
        </p:nvSpPr>
        <p:spPr bwMode="auto">
          <a:xfrm>
            <a:off x="5752254" y="2329580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Eva da Silva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Line 112"/>
          <p:cNvSpPr>
            <a:spLocks noChangeShapeType="1"/>
          </p:cNvSpPr>
          <p:nvPr/>
        </p:nvSpPr>
        <p:spPr bwMode="auto">
          <a:xfrm flipH="1" flipV="1">
            <a:off x="4893528" y="2695340"/>
            <a:ext cx="845820" cy="21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0484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>
          <a:xfrm>
            <a:off x="1887412" y="409575"/>
            <a:ext cx="5943600" cy="566738"/>
          </a:xfrm>
        </p:spPr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            Subsurface Malongo Asset</a:t>
            </a:r>
            <a:br>
              <a:rPr lang="en-US" sz="2400" b="1" dirty="0">
                <a:latin typeface="Maiandra GD" panose="020E0502030308020204" pitchFamily="34" charset="0"/>
              </a:rPr>
            </a:br>
            <a:endParaRPr lang="en-US" sz="2400" b="1" dirty="0">
              <a:latin typeface="Maiandra GD" panose="020E0502030308020204" pitchFamily="34" charset="0"/>
            </a:endParaRP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3964794" y="1790202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Malongo Asset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Eurídice Ferreira (N)</a:t>
            </a:r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>
            <a:off x="8213848" y="4564130"/>
            <a:ext cx="0" cy="8294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2696632" y="5393627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Manuel André (N)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2" name="Rectangle 29"/>
          <p:cNvSpPr>
            <a:spLocks noChangeArrowheads="1"/>
          </p:cNvSpPr>
          <p:nvPr/>
        </p:nvSpPr>
        <p:spPr bwMode="auto">
          <a:xfrm>
            <a:off x="7368028" y="5393627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Well Maturation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Wilmott Uberawa (E)</a:t>
            </a:r>
          </a:p>
          <a:p>
            <a:endParaRPr lang="en-US" sz="800" dirty="0">
              <a:latin typeface="Maiandra GD" panose="020E0502030308020204" pitchFamily="34" charset="0"/>
            </a:endParaRP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337906" y="5393628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Well Maturation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Curt J. Featherstone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>
            <a:off x="1100831" y="4544596"/>
            <a:ext cx="711301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 flipH="1">
            <a:off x="4785769" y="2530926"/>
            <a:ext cx="0" cy="20136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110417" y="4544596"/>
            <a:ext cx="0" cy="8294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5043967" y="5393627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Aniceto Marcelino (N)</a:t>
            </a:r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 flipH="1">
            <a:off x="5831916" y="4564130"/>
            <a:ext cx="1" cy="8294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6" name="Rectangle 59"/>
          <p:cNvSpPr>
            <a:spLocks noChangeArrowheads="1"/>
          </p:cNvSpPr>
          <p:nvPr/>
        </p:nvSpPr>
        <p:spPr bwMode="auto">
          <a:xfrm>
            <a:off x="5631589" y="3082156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</a:t>
            </a:r>
            <a:endParaRPr lang="en-US" sz="800" dirty="0">
              <a:solidFill>
                <a:srgbClr val="0000FF"/>
              </a:solidFill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Raúl César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1" name="Line 198"/>
          <p:cNvSpPr>
            <a:spLocks noChangeShapeType="1"/>
          </p:cNvSpPr>
          <p:nvPr/>
        </p:nvSpPr>
        <p:spPr bwMode="auto">
          <a:xfrm flipH="1">
            <a:off x="3456562" y="4564130"/>
            <a:ext cx="0" cy="8099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" name="Line 198"/>
          <p:cNvSpPr>
            <a:spLocks noChangeShapeType="1"/>
          </p:cNvSpPr>
          <p:nvPr/>
        </p:nvSpPr>
        <p:spPr bwMode="auto">
          <a:xfrm flipH="1" flipV="1">
            <a:off x="4785769" y="3379956"/>
            <a:ext cx="84582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5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A135F0-83A2-4928-92CA-E1F710D5051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075" name="Line 72"/>
          <p:cNvSpPr>
            <a:spLocks noChangeShapeType="1"/>
          </p:cNvSpPr>
          <p:nvPr/>
        </p:nvSpPr>
        <p:spPr bwMode="auto">
          <a:xfrm flipH="1">
            <a:off x="6826282" y="3953164"/>
            <a:ext cx="0" cy="5521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Malongo Asset</a:t>
            </a:r>
            <a:br>
              <a:rPr lang="en-US" sz="2400" b="1" dirty="0">
                <a:latin typeface="Maiandra GD" panose="020E0502030308020204" pitchFamily="34" charset="0"/>
              </a:rPr>
            </a:br>
            <a:r>
              <a:rPr lang="en-US" sz="2400" b="1" dirty="0">
                <a:latin typeface="Maiandra GD" panose="020E0502030308020204" pitchFamily="34" charset="0"/>
              </a:rPr>
              <a:t>PE’s  &amp;  ES’s  Teams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5878513" y="998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Text Box 98"/>
          <p:cNvSpPr txBox="1">
            <a:spLocks noChangeArrowheads="1"/>
          </p:cNvSpPr>
          <p:nvPr/>
        </p:nvSpPr>
        <p:spPr bwMode="auto">
          <a:xfrm>
            <a:off x="1893408" y="5244334"/>
            <a:ext cx="1845366" cy="1200296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dirty="0"/>
              <a:t>  Ayodeji Abe</a:t>
            </a:r>
            <a:r>
              <a:rPr lang="en-US" sz="800" dirty="0">
                <a:latin typeface="Maiandra GD" panose="020E0502030308020204" pitchFamily="34" charset="0"/>
              </a:rPr>
              <a:t> – PE (</a:t>
            </a:r>
            <a:r>
              <a:rPr lang="en-US" sz="800" b="1" dirty="0">
                <a:latin typeface="Maiandra GD" panose="020E0502030308020204" pitchFamily="34" charset="0"/>
              </a:rPr>
              <a:t>E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Maria Gomes  –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Elvira de Morais -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Ireyde Fernandes – PE (</a:t>
            </a:r>
            <a:r>
              <a:rPr lang="en-US" sz="800" b="1" dirty="0">
                <a:latin typeface="Maiandra GD" panose="020E0502030308020204" pitchFamily="34" charset="0"/>
              </a:rPr>
              <a:t>N)</a:t>
            </a:r>
          </a:p>
          <a:p>
            <a:pPr algn="l"/>
            <a:r>
              <a:rPr lang="en-US" sz="800" b="1" dirty="0">
                <a:latin typeface="Maiandra GD" panose="020E0502030308020204" pitchFamily="34" charset="0"/>
              </a:rPr>
              <a:t>  </a:t>
            </a:r>
            <a:r>
              <a:rPr lang="en-US" sz="800" dirty="0" err="1">
                <a:latin typeface="Maiandra GD" panose="020E0502030308020204" pitchFamily="34" charset="0"/>
              </a:rPr>
              <a:t>Morteza</a:t>
            </a:r>
            <a:r>
              <a:rPr lang="en-US" sz="800" dirty="0">
                <a:latin typeface="Maiandra GD" panose="020E0502030308020204" pitchFamily="34" charset="0"/>
              </a:rPr>
              <a:t> </a:t>
            </a:r>
            <a:r>
              <a:rPr lang="en-US" sz="800" dirty="0" err="1">
                <a:latin typeface="Maiandra GD" panose="020E0502030308020204" pitchFamily="34" charset="0"/>
              </a:rPr>
              <a:t>Sayarpour</a:t>
            </a:r>
            <a:r>
              <a:rPr lang="en-US" sz="800" dirty="0">
                <a:latin typeface="Maiandra GD" panose="020E0502030308020204" pitchFamily="34" charset="0"/>
              </a:rPr>
              <a:t>  – PE (</a:t>
            </a:r>
            <a:r>
              <a:rPr lang="en-US" sz="800" b="1" dirty="0">
                <a:latin typeface="Maiandra GD" panose="020E0502030308020204" pitchFamily="34" charset="0"/>
              </a:rPr>
              <a:t>E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Pedro Ribeiro -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</a:t>
            </a:r>
            <a:r>
              <a:rPr lang="en-US" sz="800" dirty="0" err="1">
                <a:latin typeface="Maiandra GD" panose="020E0502030308020204" pitchFamily="34" charset="0"/>
              </a:rPr>
              <a:t>Sónia</a:t>
            </a:r>
            <a:r>
              <a:rPr lang="en-US" sz="800" dirty="0">
                <a:latin typeface="Maiandra GD" panose="020E0502030308020204" pitchFamily="34" charset="0"/>
              </a:rPr>
              <a:t> Oliveira –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Domingos João </a:t>
            </a:r>
            <a:r>
              <a:rPr lang="en-US" sz="800" dirty="0" err="1">
                <a:latin typeface="Maiandra GD" panose="020E0502030308020204" pitchFamily="34" charset="0"/>
              </a:rPr>
              <a:t>Emília</a:t>
            </a:r>
            <a:r>
              <a:rPr lang="en-US" sz="800" dirty="0">
                <a:latin typeface="Maiandra GD" panose="020E0502030308020204" pitchFamily="34" charset="0"/>
              </a:rPr>
              <a:t> -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latin typeface="Maiandra GD" panose="020E0502030308020204" pitchFamily="34" charset="0"/>
              </a:rPr>
              <a:t>  Marta Umba – PE (</a:t>
            </a:r>
            <a:r>
              <a:rPr lang="en-US" sz="800" b="1" dirty="0">
                <a:latin typeface="Maiandra GD" panose="020E0502030308020204" pitchFamily="34" charset="0"/>
              </a:rPr>
              <a:t>N</a:t>
            </a:r>
            <a:r>
              <a:rPr lang="en-US" sz="800" dirty="0">
                <a:latin typeface="Maiandra GD" panose="020E0502030308020204" pitchFamily="34" charset="0"/>
              </a:rPr>
              <a:t>)</a:t>
            </a:r>
          </a:p>
        </p:txBody>
      </p:sp>
      <p:sp>
        <p:nvSpPr>
          <p:cNvPr id="3088" name="Line 112"/>
          <p:cNvSpPr>
            <a:spLocks noChangeShapeType="1"/>
          </p:cNvSpPr>
          <p:nvPr/>
        </p:nvSpPr>
        <p:spPr bwMode="auto">
          <a:xfrm flipH="1">
            <a:off x="2875722" y="3953164"/>
            <a:ext cx="0" cy="5521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3" name="Text Box 98"/>
          <p:cNvSpPr txBox="1">
            <a:spLocks noChangeArrowheads="1"/>
          </p:cNvSpPr>
          <p:nvPr/>
        </p:nvSpPr>
        <p:spPr bwMode="auto">
          <a:xfrm>
            <a:off x="6456678" y="5244334"/>
            <a:ext cx="1762882" cy="95407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b="1" dirty="0">
                <a:solidFill>
                  <a:srgbClr val="FF0000"/>
                </a:solidFill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Maiandra GD" panose="020E0502030308020204" pitchFamily="34" charset="0"/>
              </a:rPr>
              <a:t>Josélia Ferreira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latin typeface="Maiandra GD" panose="020E0502030308020204" pitchFamily="34" charset="0"/>
              </a:rPr>
              <a:t>–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 </a:t>
            </a:r>
          </a:p>
          <a:p>
            <a:pPr algn="l"/>
            <a:r>
              <a:rPr lang="pt-BR" sz="800" b="1" dirty="0">
                <a:solidFill>
                  <a:srgbClr val="FF0000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Frany Quituxi – ES (</a:t>
            </a:r>
            <a:r>
              <a:rPr lang="pt-BR" sz="800" b="1" dirty="0">
                <a:solidFill>
                  <a:schemeClr val="bg1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 Marla E. Silva -  ES (</a:t>
            </a:r>
            <a:r>
              <a:rPr lang="pt-BR" sz="800" b="1" dirty="0">
                <a:solidFill>
                  <a:schemeClr val="bg1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 Luzia Paim Martins – ES (</a:t>
            </a:r>
            <a:r>
              <a:rPr lang="pt-BR" sz="800" b="1" dirty="0">
                <a:solidFill>
                  <a:schemeClr val="bg1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 Elmer Da Silva –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latin typeface="Maiandra GD" panose="020E0502030308020204" pitchFamily="34" charset="0"/>
              </a:rPr>
              <a:t> Svetlana Prazeres –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latin typeface="Maiandra GD" panose="020E0502030308020204" pitchFamily="34" charset="0"/>
              </a:rPr>
              <a:t> Tostoi Neto -  ES (</a:t>
            </a:r>
            <a:r>
              <a:rPr lang="pt-BR" sz="800" b="1" dirty="0">
                <a:latin typeface="Maiandra GD" panose="020E0502030308020204" pitchFamily="34" charset="0"/>
              </a:rPr>
              <a:t>N</a:t>
            </a:r>
            <a:r>
              <a:rPr lang="pt-BR" sz="800" dirty="0">
                <a:latin typeface="Maiandra GD" panose="020E0502030308020204" pitchFamily="34" charset="0"/>
              </a:rPr>
              <a:t>)  </a:t>
            </a:r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4" name="Rectangle 99"/>
          <p:cNvSpPr>
            <a:spLocks noChangeArrowheads="1"/>
          </p:cNvSpPr>
          <p:nvPr/>
        </p:nvSpPr>
        <p:spPr bwMode="auto">
          <a:xfrm>
            <a:off x="3964938" y="1347125"/>
            <a:ext cx="1691640" cy="73152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Malongo Asset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Eurídice Ferreira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Line 72"/>
          <p:cNvSpPr>
            <a:spLocks noChangeShapeType="1"/>
          </p:cNvSpPr>
          <p:nvPr/>
        </p:nvSpPr>
        <p:spPr bwMode="auto">
          <a:xfrm>
            <a:off x="4861730" y="2078645"/>
            <a:ext cx="0" cy="219078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99"/>
          <p:cNvSpPr>
            <a:spLocks noChangeArrowheads="1"/>
          </p:cNvSpPr>
          <p:nvPr/>
        </p:nvSpPr>
        <p:spPr bwMode="auto">
          <a:xfrm>
            <a:off x="1950720" y="3863484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Malongo Asset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Supervisor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Manuel André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Rectangle 99"/>
          <p:cNvSpPr>
            <a:spLocks noChangeArrowheads="1"/>
          </p:cNvSpPr>
          <p:nvPr/>
        </p:nvSpPr>
        <p:spPr bwMode="auto">
          <a:xfrm>
            <a:off x="6456678" y="3863484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Malongo Asset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Supervisor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Aniceto Marcelino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Line 72"/>
          <p:cNvSpPr>
            <a:spLocks noChangeShapeType="1"/>
          </p:cNvSpPr>
          <p:nvPr/>
        </p:nvSpPr>
        <p:spPr bwMode="auto">
          <a:xfrm flipH="1" flipV="1">
            <a:off x="3642360" y="4269428"/>
            <a:ext cx="281431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12"/>
          <p:cNvSpPr>
            <a:spLocks noChangeShapeType="1"/>
          </p:cNvSpPr>
          <p:nvPr/>
        </p:nvSpPr>
        <p:spPr bwMode="auto">
          <a:xfrm flipH="1">
            <a:off x="4861729" y="3032761"/>
            <a:ext cx="7389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6" name="Rectangle 99"/>
          <p:cNvSpPr>
            <a:spLocks noChangeArrowheads="1"/>
          </p:cNvSpPr>
          <p:nvPr/>
        </p:nvSpPr>
        <p:spPr bwMode="auto">
          <a:xfrm>
            <a:off x="5600700" y="2645807"/>
            <a:ext cx="1747518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 Raúl César (N)</a:t>
            </a:r>
            <a:endParaRPr lang="en-US" sz="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Line 112"/>
          <p:cNvSpPr>
            <a:spLocks noChangeShapeType="1"/>
          </p:cNvSpPr>
          <p:nvPr/>
        </p:nvSpPr>
        <p:spPr bwMode="auto">
          <a:xfrm flipH="1" flipV="1">
            <a:off x="2796540" y="4610100"/>
            <a:ext cx="0" cy="6342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8" name="Line 112"/>
          <p:cNvSpPr>
            <a:spLocks noChangeShapeType="1"/>
          </p:cNvSpPr>
          <p:nvPr/>
        </p:nvSpPr>
        <p:spPr bwMode="auto">
          <a:xfrm flipH="1" flipV="1">
            <a:off x="7348218" y="4595004"/>
            <a:ext cx="0" cy="6493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212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Takula Asset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4031298" y="1614633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Takula Asset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Nelson Sebastião (N)</a:t>
            </a:r>
          </a:p>
        </p:txBody>
      </p:sp>
      <p:sp>
        <p:nvSpPr>
          <p:cNvPr id="2054" name="Line 198"/>
          <p:cNvSpPr>
            <a:spLocks noChangeShapeType="1"/>
          </p:cNvSpPr>
          <p:nvPr/>
        </p:nvSpPr>
        <p:spPr bwMode="auto">
          <a:xfrm flipH="1">
            <a:off x="3673460" y="4582269"/>
            <a:ext cx="0" cy="44616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2" name="Rectangle 29"/>
          <p:cNvSpPr>
            <a:spLocks noChangeArrowheads="1"/>
          </p:cNvSpPr>
          <p:nvPr/>
        </p:nvSpPr>
        <p:spPr bwMode="auto">
          <a:xfrm>
            <a:off x="5127027" y="5028436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Clemente Sousa (N)</a:t>
            </a:r>
          </a:p>
          <a:p>
            <a:endParaRPr lang="en-US" sz="800" dirty="0">
              <a:latin typeface="Maiandra GD" panose="020E0502030308020204" pitchFamily="34" charset="0"/>
            </a:endParaRP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589185" y="5028436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Well Maturation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Alexis J.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Riera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 flipV="1">
            <a:off x="1420427" y="4574032"/>
            <a:ext cx="68979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>
            <a:off x="4800595" y="2346153"/>
            <a:ext cx="3" cy="221964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>
            <a:off x="1420427" y="4574032"/>
            <a:ext cx="0" cy="4375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2858106" y="5028436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Margarida Correia (N)</a:t>
            </a:r>
          </a:p>
        </p:txBody>
      </p:sp>
      <p:sp>
        <p:nvSpPr>
          <p:cNvPr id="55" name="Line 200"/>
          <p:cNvSpPr>
            <a:spLocks noChangeShapeType="1"/>
          </p:cNvSpPr>
          <p:nvPr/>
        </p:nvSpPr>
        <p:spPr bwMode="auto">
          <a:xfrm>
            <a:off x="5943299" y="4582269"/>
            <a:ext cx="0" cy="4057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7490370" y="5028436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Well Maturation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rgbClr val="FF0000"/>
                </a:solidFill>
                <a:latin typeface="Maiandra GD" panose="020E0502030308020204" pitchFamily="34" charset="0"/>
              </a:rPr>
              <a:t>Open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(E)</a:t>
            </a:r>
          </a:p>
        </p:txBody>
      </p:sp>
      <p:sp>
        <p:nvSpPr>
          <p:cNvPr id="23" name="Line 200"/>
          <p:cNvSpPr>
            <a:spLocks noChangeShapeType="1"/>
          </p:cNvSpPr>
          <p:nvPr/>
        </p:nvSpPr>
        <p:spPr bwMode="auto">
          <a:xfrm>
            <a:off x="8318376" y="4582269"/>
            <a:ext cx="0" cy="43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7" name="Line 198"/>
          <p:cNvSpPr>
            <a:spLocks noChangeShapeType="1"/>
          </p:cNvSpPr>
          <p:nvPr/>
        </p:nvSpPr>
        <p:spPr bwMode="auto">
          <a:xfrm flipH="1">
            <a:off x="4031298" y="3302493"/>
            <a:ext cx="76929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2339658" y="2953450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Kafane Manassas (N)</a:t>
            </a:r>
          </a:p>
        </p:txBody>
      </p:sp>
    </p:spTree>
    <p:extLst>
      <p:ext uri="{BB962C8B-B14F-4D97-AF65-F5344CB8AC3E}">
        <p14:creationId xmlns:p14="http://schemas.microsoft.com/office/powerpoint/2010/main" val="2281984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A135F0-83A2-4928-92CA-E1F710D5051B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75" name="Line 72"/>
          <p:cNvSpPr>
            <a:spLocks noChangeShapeType="1"/>
          </p:cNvSpPr>
          <p:nvPr/>
        </p:nvSpPr>
        <p:spPr bwMode="auto">
          <a:xfrm>
            <a:off x="7930342" y="4728479"/>
            <a:ext cx="0" cy="3065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Takula Asset</a:t>
            </a:r>
            <a:br>
              <a:rPr lang="en-US" sz="2400" b="1" dirty="0">
                <a:latin typeface="Maiandra GD" panose="020E0502030308020204" pitchFamily="34" charset="0"/>
              </a:rPr>
            </a:br>
            <a:r>
              <a:rPr lang="en-US" sz="2400" b="1" dirty="0">
                <a:latin typeface="Maiandra GD" panose="020E0502030308020204" pitchFamily="34" charset="0"/>
              </a:rPr>
              <a:t>PE’s  &amp;  ES’s  Teams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5878513" y="998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81" name="Text Box 98"/>
          <p:cNvSpPr txBox="1">
            <a:spLocks noChangeArrowheads="1"/>
          </p:cNvSpPr>
          <p:nvPr/>
        </p:nvSpPr>
        <p:spPr bwMode="auto">
          <a:xfrm>
            <a:off x="978358" y="5034986"/>
            <a:ext cx="2066144" cy="1323407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dirty="0">
                <a:solidFill>
                  <a:srgbClr val="FFFFFF"/>
                </a:solidFill>
              </a:rPr>
              <a:t>  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Raúl Guenga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Pedro Kintomba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Genilson André - PE 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Leonilda Ramos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N)</a:t>
            </a:r>
          </a:p>
          <a:p>
            <a:pPr algn="l"/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 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Gonçalo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Manonge 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João Macosso -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E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Berta Sicato - 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Claudino Fortes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Lubienga Paulo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Júlia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Kiaku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 </a:t>
            </a:r>
          </a:p>
        </p:txBody>
      </p:sp>
      <p:sp>
        <p:nvSpPr>
          <p:cNvPr id="3088" name="Line 112"/>
          <p:cNvSpPr>
            <a:spLocks noChangeShapeType="1"/>
          </p:cNvSpPr>
          <p:nvPr/>
        </p:nvSpPr>
        <p:spPr bwMode="auto">
          <a:xfrm>
            <a:off x="1945179" y="4728479"/>
            <a:ext cx="0" cy="3065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Text Box 98"/>
          <p:cNvSpPr txBox="1">
            <a:spLocks noChangeArrowheads="1"/>
          </p:cNvSpPr>
          <p:nvPr/>
        </p:nvSpPr>
        <p:spPr bwMode="auto">
          <a:xfrm>
            <a:off x="6973585" y="5034986"/>
            <a:ext cx="1930288" cy="1323407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b="1" dirty="0">
                <a:solidFill>
                  <a:srgbClr val="FF0000"/>
                </a:solidFill>
              </a:rPr>
              <a:t> </a:t>
            </a:r>
            <a:r>
              <a:rPr lang="en-US" sz="800" dirty="0">
                <a:solidFill>
                  <a:schemeClr val="bg1"/>
                </a:solidFill>
              </a:rPr>
              <a:t>G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iliano André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</a:t>
            </a:r>
          </a:p>
          <a:p>
            <a:pPr algn="l"/>
            <a:r>
              <a:rPr lang="pt-BR" sz="800" b="1" dirty="0">
                <a:solidFill>
                  <a:srgbClr val="FF0000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Edmara da Silva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Sureje Lopes Romero -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Glória Francisco 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Marco Faria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Maria Firmino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Ilda Ndombasi -  ES (un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Jacob Jior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Maria Lima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José Kambundo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 </a:t>
            </a:r>
            <a:endParaRPr lang="en-US" sz="800" dirty="0">
              <a:solidFill>
                <a:srgbClr val="FFFFFF"/>
              </a:solidFill>
              <a:latin typeface="Maiandra GD" panose="020E0502030308020204" pitchFamily="34" charset="0"/>
            </a:endParaRPr>
          </a:p>
        </p:txBody>
      </p:sp>
      <p:sp>
        <p:nvSpPr>
          <p:cNvPr id="24" name="Rectangle 99"/>
          <p:cNvSpPr>
            <a:spLocks noChangeArrowheads="1"/>
          </p:cNvSpPr>
          <p:nvPr/>
        </p:nvSpPr>
        <p:spPr bwMode="auto">
          <a:xfrm>
            <a:off x="4062084" y="1210491"/>
            <a:ext cx="1691640" cy="73152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Takula Asset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Nelson Sebastião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(N)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5" name="Line 72"/>
          <p:cNvSpPr>
            <a:spLocks noChangeShapeType="1"/>
          </p:cNvSpPr>
          <p:nvPr/>
        </p:nvSpPr>
        <p:spPr bwMode="auto">
          <a:xfrm flipH="1">
            <a:off x="4892513" y="1942011"/>
            <a:ext cx="1" cy="24779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Rectangle 99"/>
          <p:cNvSpPr>
            <a:spLocks noChangeArrowheads="1"/>
          </p:cNvSpPr>
          <p:nvPr/>
        </p:nvSpPr>
        <p:spPr bwMode="auto">
          <a:xfrm>
            <a:off x="1165607" y="3996960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>
                <a:solidFill>
                  <a:srgbClr val="0000FF"/>
                </a:solidFill>
                <a:latin typeface="Maiandra GD" panose="020E0502030308020204" pitchFamily="34" charset="0"/>
              </a:rPr>
              <a:t>Takula 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Asset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Supervisor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Margarida Correia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(N)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8" name="Rectangle 99"/>
          <p:cNvSpPr>
            <a:spLocks noChangeArrowheads="1"/>
          </p:cNvSpPr>
          <p:nvPr/>
        </p:nvSpPr>
        <p:spPr bwMode="auto">
          <a:xfrm>
            <a:off x="7092909" y="3996960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Takula Asset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Supervisor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Clemente Sousa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(N)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4" name="Line 72"/>
          <p:cNvSpPr>
            <a:spLocks noChangeShapeType="1"/>
          </p:cNvSpPr>
          <p:nvPr/>
        </p:nvSpPr>
        <p:spPr bwMode="auto">
          <a:xfrm flipH="1" flipV="1">
            <a:off x="2871089" y="4420006"/>
            <a:ext cx="4221820" cy="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Line 198"/>
          <p:cNvSpPr>
            <a:spLocks noChangeShapeType="1"/>
          </p:cNvSpPr>
          <p:nvPr/>
        </p:nvSpPr>
        <p:spPr bwMode="auto">
          <a:xfrm flipH="1" flipV="1">
            <a:off x="4923294" y="2730817"/>
            <a:ext cx="86121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 dirty="0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370444" y="2874235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Kafane Manassas (N)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5753724" y="2365057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Kafane Manassas (N)</a:t>
            </a:r>
          </a:p>
        </p:txBody>
      </p:sp>
      <p:sp>
        <p:nvSpPr>
          <p:cNvPr id="18" name="Line 198"/>
          <p:cNvSpPr>
            <a:spLocks noChangeShapeType="1"/>
          </p:cNvSpPr>
          <p:nvPr/>
        </p:nvSpPr>
        <p:spPr bwMode="auto">
          <a:xfrm flipH="1" flipV="1">
            <a:off x="4062084" y="3238704"/>
            <a:ext cx="86121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90898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</a:t>
            </a:r>
            <a:r>
              <a:rPr lang="en-US" sz="2400" b="1" dirty="0" err="1">
                <a:latin typeface="Maiandra GD" panose="020E0502030308020204" pitchFamily="34" charset="0"/>
              </a:rPr>
              <a:t>Tombua</a:t>
            </a:r>
            <a:r>
              <a:rPr lang="en-US" sz="2400" b="1" dirty="0">
                <a:latin typeface="Maiandra GD" panose="020E0502030308020204" pitchFamily="34" charset="0"/>
              </a:rPr>
              <a:t> –</a:t>
            </a:r>
            <a:r>
              <a:rPr lang="en-US" sz="2400" b="1" dirty="0" err="1">
                <a:latin typeface="Maiandra GD" panose="020E0502030308020204" pitchFamily="34" charset="0"/>
              </a:rPr>
              <a:t>Landana</a:t>
            </a:r>
            <a:r>
              <a:rPr lang="en-US" sz="2400" b="1" dirty="0">
                <a:latin typeface="Maiandra GD" panose="020E0502030308020204" pitchFamily="34" charset="0"/>
              </a:rPr>
              <a:t> Asset</a:t>
            </a:r>
          </a:p>
        </p:txBody>
      </p:sp>
      <p:sp>
        <p:nvSpPr>
          <p:cNvPr id="20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9DE5-7E55-474F-9BD3-52270578F77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4015053" y="1365221"/>
            <a:ext cx="1691640" cy="731520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TL - Asset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Team Leader  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Vanda Bezerra (N)</a:t>
            </a:r>
          </a:p>
        </p:txBody>
      </p:sp>
      <p:sp>
        <p:nvSpPr>
          <p:cNvPr id="2056" name="Line 200"/>
          <p:cNvSpPr>
            <a:spLocks noChangeShapeType="1"/>
          </p:cNvSpPr>
          <p:nvPr/>
        </p:nvSpPr>
        <p:spPr bwMode="auto">
          <a:xfrm flipH="1">
            <a:off x="8520603" y="5004177"/>
            <a:ext cx="0" cy="5876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3989699" y="5568052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Well Maturation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Ramon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Gonzalez-Mieres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(E)</a:t>
            </a: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2" name="Rectangle 29"/>
          <p:cNvSpPr>
            <a:spLocks noChangeArrowheads="1"/>
          </p:cNvSpPr>
          <p:nvPr/>
        </p:nvSpPr>
        <p:spPr bwMode="auto">
          <a:xfrm>
            <a:off x="7679203" y="5600217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endParaRPr lang="en-US" sz="800" b="1" dirty="0">
              <a:latin typeface="Maiandra GD" panose="020E0502030308020204" pitchFamily="34" charset="0"/>
            </a:endParaRPr>
          </a:p>
          <a:p>
            <a:endParaRPr lang="en-US" sz="800" b="1" dirty="0">
              <a:latin typeface="Maiandra GD" panose="020E0502030308020204" pitchFamily="34" charset="0"/>
            </a:endParaRP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Well Maturation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James Pritchett (E)</a:t>
            </a:r>
          </a:p>
          <a:p>
            <a:endParaRPr lang="en-US" sz="800" dirty="0">
              <a:latin typeface="Maiandra GD" panose="020E0502030308020204" pitchFamily="34" charset="0"/>
            </a:endParaRPr>
          </a:p>
          <a:p>
            <a:endParaRPr lang="en-US" sz="800" dirty="0">
              <a:latin typeface="Maiandra GD" panose="020E050203030802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300195" y="5558037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Well Maturation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Mentor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Christopher Aigbe (E)</a:t>
            </a:r>
          </a:p>
        </p:txBody>
      </p:sp>
      <p:sp>
        <p:nvSpPr>
          <p:cNvPr id="2066" name="Line 215"/>
          <p:cNvSpPr>
            <a:spLocks noChangeShapeType="1"/>
          </p:cNvSpPr>
          <p:nvPr/>
        </p:nvSpPr>
        <p:spPr bwMode="auto">
          <a:xfrm>
            <a:off x="5172075" y="2141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44"/>
          <p:cNvSpPr>
            <a:spLocks noChangeShapeType="1"/>
          </p:cNvSpPr>
          <p:nvPr/>
        </p:nvSpPr>
        <p:spPr bwMode="auto">
          <a:xfrm flipV="1">
            <a:off x="1078890" y="5004176"/>
            <a:ext cx="7441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73" name="Line 248"/>
          <p:cNvSpPr>
            <a:spLocks noChangeShapeType="1"/>
          </p:cNvSpPr>
          <p:nvPr/>
        </p:nvSpPr>
        <p:spPr bwMode="auto">
          <a:xfrm flipH="1">
            <a:off x="4812791" y="2112885"/>
            <a:ext cx="0" cy="28815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6" name="Line 198"/>
          <p:cNvSpPr>
            <a:spLocks noChangeShapeType="1"/>
          </p:cNvSpPr>
          <p:nvPr/>
        </p:nvSpPr>
        <p:spPr bwMode="auto">
          <a:xfrm flipH="1">
            <a:off x="1092780" y="5004177"/>
            <a:ext cx="0" cy="5538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2144947" y="5568052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Petroleum Engineer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Collins Jye Raymond (E)</a:t>
            </a:r>
          </a:p>
        </p:txBody>
      </p:sp>
      <p:sp>
        <p:nvSpPr>
          <p:cNvPr id="17" name="Line 248"/>
          <p:cNvSpPr>
            <a:spLocks noChangeShapeType="1"/>
          </p:cNvSpPr>
          <p:nvPr/>
        </p:nvSpPr>
        <p:spPr bwMode="auto">
          <a:xfrm flipH="1">
            <a:off x="3101340" y="5013960"/>
            <a:ext cx="0" cy="5440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8" name="Line 248"/>
          <p:cNvSpPr>
            <a:spLocks noChangeShapeType="1"/>
          </p:cNvSpPr>
          <p:nvPr/>
        </p:nvSpPr>
        <p:spPr bwMode="auto">
          <a:xfrm flipH="1">
            <a:off x="6675851" y="5013959"/>
            <a:ext cx="0" cy="58625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5834451" y="5591812"/>
            <a:ext cx="1691640" cy="731520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Earth Scientist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Supervisor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Lydia R.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Novakovic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(E)</a:t>
            </a:r>
          </a:p>
        </p:txBody>
      </p:sp>
      <p:sp>
        <p:nvSpPr>
          <p:cNvPr id="24" name="Line 198"/>
          <p:cNvSpPr>
            <a:spLocks noChangeShapeType="1"/>
          </p:cNvSpPr>
          <p:nvPr/>
        </p:nvSpPr>
        <p:spPr bwMode="auto">
          <a:xfrm flipH="1">
            <a:off x="4812791" y="3161930"/>
            <a:ext cx="80469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6" name="Line 198"/>
          <p:cNvSpPr>
            <a:spLocks noChangeShapeType="1"/>
          </p:cNvSpPr>
          <p:nvPr/>
        </p:nvSpPr>
        <p:spPr bwMode="auto">
          <a:xfrm flipH="1">
            <a:off x="3836585" y="4015740"/>
            <a:ext cx="976205" cy="761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8" name="Rectangle 59"/>
          <p:cNvSpPr>
            <a:spLocks noChangeArrowheads="1"/>
          </p:cNvSpPr>
          <p:nvPr/>
        </p:nvSpPr>
        <p:spPr bwMode="auto">
          <a:xfrm>
            <a:off x="2144947" y="3624959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Alberto Santos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 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27" name="Rectangle 59"/>
          <p:cNvSpPr>
            <a:spLocks noChangeArrowheads="1"/>
          </p:cNvSpPr>
          <p:nvPr/>
        </p:nvSpPr>
        <p:spPr bwMode="auto">
          <a:xfrm>
            <a:off x="5584539" y="2818938"/>
            <a:ext cx="1691640" cy="731520"/>
          </a:xfrm>
          <a:prstGeom prst="rect">
            <a:avLst/>
          </a:prstGeom>
          <a:solidFill>
            <a:srgbClr val="CCFF66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José Fernandes 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chemeClr val="tx1"/>
                </a:solidFill>
                <a:latin typeface="Maiandra GD" panose="020E0502030308020204" pitchFamily="34" charset="0"/>
              </a:rPr>
              <a:t>)</a:t>
            </a:r>
            <a:endParaRPr lang="en-US" sz="800" b="1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22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A135F0-83A2-4928-92CA-E1F710D5051B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Rectangle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latin typeface="Maiandra GD" panose="020E0502030308020204" pitchFamily="34" charset="0"/>
              </a:rPr>
              <a:t>Subsurface </a:t>
            </a:r>
            <a:r>
              <a:rPr lang="en-US" sz="2400" b="1" dirty="0" err="1">
                <a:latin typeface="Maiandra GD" panose="020E0502030308020204" pitchFamily="34" charset="0"/>
              </a:rPr>
              <a:t>Tombua-Landana</a:t>
            </a:r>
            <a:r>
              <a:rPr lang="en-US" sz="2400" b="1" dirty="0">
                <a:latin typeface="Maiandra GD" panose="020E0502030308020204" pitchFamily="34" charset="0"/>
              </a:rPr>
              <a:t> Asset</a:t>
            </a:r>
            <a:br>
              <a:rPr lang="en-US" sz="2400" b="1" dirty="0">
                <a:latin typeface="Maiandra GD" panose="020E0502030308020204" pitchFamily="34" charset="0"/>
              </a:rPr>
            </a:br>
            <a:r>
              <a:rPr lang="en-US" sz="2400" b="1" dirty="0">
                <a:latin typeface="Maiandra GD" panose="020E0502030308020204" pitchFamily="34" charset="0"/>
              </a:rPr>
              <a:t>PE’s  &amp;  ES’s  Teams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5878513" y="998538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81" name="Text Box 98"/>
          <p:cNvSpPr txBox="1">
            <a:spLocks noChangeArrowheads="1"/>
          </p:cNvSpPr>
          <p:nvPr/>
        </p:nvSpPr>
        <p:spPr bwMode="auto">
          <a:xfrm>
            <a:off x="1024569" y="5348379"/>
            <a:ext cx="1978248" cy="95407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dirty="0">
                <a:solidFill>
                  <a:srgbClr val="FFFFFF"/>
                </a:solidFill>
              </a:rPr>
              <a:t>  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Gabriel Lembe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Marília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Moisés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- PE 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Geovana De Abril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N)</a:t>
            </a:r>
          </a:p>
          <a:p>
            <a:pPr algn="l"/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 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Anísio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Lungaumue 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Ana </a:t>
            </a:r>
            <a:r>
              <a:rPr lang="en-US" sz="800" dirty="0" err="1">
                <a:solidFill>
                  <a:srgbClr val="FFFFFF"/>
                </a:solidFill>
                <a:latin typeface="Maiandra GD" panose="020E0502030308020204" pitchFamily="34" charset="0"/>
              </a:rPr>
              <a:t>Márcia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Liberato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Leibnitz Lutumba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  António Sousa – PE (</a:t>
            </a:r>
            <a:r>
              <a:rPr lang="en-US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en-US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</a:t>
            </a:r>
          </a:p>
        </p:txBody>
      </p:sp>
      <p:sp>
        <p:nvSpPr>
          <p:cNvPr id="3088" name="Line 112"/>
          <p:cNvSpPr>
            <a:spLocks noChangeShapeType="1"/>
          </p:cNvSpPr>
          <p:nvPr/>
        </p:nvSpPr>
        <p:spPr bwMode="auto">
          <a:xfrm flipH="1">
            <a:off x="1882140" y="4826997"/>
            <a:ext cx="7620" cy="51036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Text Box 98"/>
          <p:cNvSpPr txBox="1">
            <a:spLocks noChangeArrowheads="1"/>
          </p:cNvSpPr>
          <p:nvPr/>
        </p:nvSpPr>
        <p:spPr bwMode="auto">
          <a:xfrm>
            <a:off x="6964681" y="5337362"/>
            <a:ext cx="1821180" cy="1077186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07" tIns="45704" rIns="91407" bIns="45704" anchor="ctr" anchorCtr="1">
            <a:spAutoFit/>
          </a:bodyPr>
          <a:lstStyle/>
          <a:p>
            <a:pPr algn="l"/>
            <a:r>
              <a:rPr lang="en-US" sz="800" b="1" dirty="0">
                <a:solidFill>
                  <a:srgbClr val="FF0000"/>
                </a:solidFill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Maiandra GD" panose="020E0502030308020204" pitchFamily="34" charset="0"/>
              </a:rPr>
              <a:t>Elizabeth Kupessa 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 </a:t>
            </a:r>
          </a:p>
          <a:p>
            <a:pPr algn="l"/>
            <a:r>
              <a:rPr lang="pt-BR" sz="800" b="1" dirty="0">
                <a:solidFill>
                  <a:srgbClr val="FF0000"/>
                </a:solidFill>
                <a:latin typeface="Maiandra GD" panose="020E0502030308020204" pitchFamily="34" charset="0"/>
              </a:rPr>
              <a:t> </a:t>
            </a:r>
            <a:r>
              <a:rPr lang="pt-BR" sz="800" dirty="0">
                <a:solidFill>
                  <a:schemeClr val="bg1"/>
                </a:solidFill>
                <a:latin typeface="Maiandra GD" panose="020E0502030308020204" pitchFamily="34" charset="0"/>
              </a:rPr>
              <a:t>Ashley Ross  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E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Benvinda da Silva -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João Silveira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Nuno Pinto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Sala Manuel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Victor Buquenha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</a:p>
          <a:p>
            <a:pPr algn="l"/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 Ayrton Costa – ES (</a:t>
            </a:r>
            <a:r>
              <a:rPr lang="pt-BR" sz="800" b="1" dirty="0">
                <a:solidFill>
                  <a:srgbClr val="FFFFFF"/>
                </a:solidFill>
                <a:latin typeface="Maiandra GD" panose="020E0502030308020204" pitchFamily="34" charset="0"/>
              </a:rPr>
              <a:t>N</a:t>
            </a:r>
            <a:r>
              <a:rPr lang="pt-BR" sz="800" dirty="0">
                <a:solidFill>
                  <a:srgbClr val="FFFFFF"/>
                </a:solidFill>
                <a:latin typeface="Maiandra GD" panose="020E0502030308020204" pitchFamily="34" charset="0"/>
              </a:rPr>
              <a:t>)</a:t>
            </a:r>
            <a:endParaRPr lang="en-US" sz="800" dirty="0">
              <a:solidFill>
                <a:srgbClr val="FFFFFF"/>
              </a:solidFill>
              <a:latin typeface="Maiandra GD" panose="020E0502030308020204" pitchFamily="34" charset="0"/>
            </a:endParaRPr>
          </a:p>
        </p:txBody>
      </p:sp>
      <p:sp>
        <p:nvSpPr>
          <p:cNvPr id="24" name="Rectangle 99"/>
          <p:cNvSpPr>
            <a:spLocks noChangeArrowheads="1"/>
          </p:cNvSpPr>
          <p:nvPr/>
        </p:nvSpPr>
        <p:spPr bwMode="auto">
          <a:xfrm>
            <a:off x="4031298" y="1252996"/>
            <a:ext cx="1691640" cy="73152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Subsurface  Manager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TL - Asset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Vanda Bezerra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(N)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5" name="Line 72"/>
          <p:cNvSpPr>
            <a:spLocks noChangeShapeType="1"/>
          </p:cNvSpPr>
          <p:nvPr/>
        </p:nvSpPr>
        <p:spPr bwMode="auto">
          <a:xfrm flipH="1">
            <a:off x="4861560" y="1984516"/>
            <a:ext cx="0" cy="17880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Rectangle 99"/>
          <p:cNvSpPr>
            <a:spLocks noChangeArrowheads="1"/>
          </p:cNvSpPr>
          <p:nvPr/>
        </p:nvSpPr>
        <p:spPr bwMode="auto">
          <a:xfrm>
            <a:off x="1167873" y="4095477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Tombua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Landana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Asset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PE Supervisor 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Collins Jye Raymond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(E)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8" name="Rectangle 99"/>
          <p:cNvSpPr>
            <a:spLocks noChangeArrowheads="1"/>
          </p:cNvSpPr>
          <p:nvPr/>
        </p:nvSpPr>
        <p:spPr bwMode="auto">
          <a:xfrm>
            <a:off x="6964680" y="4095477"/>
            <a:ext cx="1691640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Tombua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 err="1">
                <a:solidFill>
                  <a:srgbClr val="0000FF"/>
                </a:solidFill>
                <a:latin typeface="Maiandra GD" panose="020E0502030308020204" pitchFamily="34" charset="0"/>
              </a:rPr>
              <a:t>Landana</a:t>
            </a:r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 Asset </a:t>
            </a:r>
          </a:p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ES Supervisor </a:t>
            </a:r>
          </a:p>
          <a:p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  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Lydia R, </a:t>
            </a:r>
            <a:r>
              <a:rPr lang="en-US" sz="800" b="1" dirty="0" err="1">
                <a:solidFill>
                  <a:schemeClr val="tx1"/>
                </a:solidFill>
                <a:latin typeface="Maiandra GD" panose="020E0502030308020204" pitchFamily="34" charset="0"/>
              </a:rPr>
              <a:t>Novakovic</a:t>
            </a:r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en-US" sz="800" b="1" dirty="0">
                <a:solidFill>
                  <a:srgbClr val="000000"/>
                </a:solidFill>
                <a:latin typeface="Maiandra GD" panose="020E0502030308020204" pitchFamily="34" charset="0"/>
              </a:rPr>
              <a:t>(E)</a:t>
            </a:r>
            <a:endParaRPr lang="en-US" sz="800" b="1" dirty="0">
              <a:solidFill>
                <a:srgbClr val="00CC99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4" name="Line 72"/>
          <p:cNvSpPr>
            <a:spLocks noChangeShapeType="1"/>
          </p:cNvSpPr>
          <p:nvPr/>
        </p:nvSpPr>
        <p:spPr bwMode="auto">
          <a:xfrm flipH="1" flipV="1">
            <a:off x="1944481" y="3772543"/>
            <a:ext cx="5925106" cy="185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156997" y="2618866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Technical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Alberto Santos (N)</a:t>
            </a:r>
          </a:p>
        </p:txBody>
      </p:sp>
      <p:sp>
        <p:nvSpPr>
          <p:cNvPr id="17" name="Line 198"/>
          <p:cNvSpPr>
            <a:spLocks noChangeShapeType="1"/>
          </p:cNvSpPr>
          <p:nvPr/>
        </p:nvSpPr>
        <p:spPr bwMode="auto">
          <a:xfrm flipH="1" flipV="1">
            <a:off x="1944483" y="3772543"/>
            <a:ext cx="0" cy="34149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5903258" y="2618866"/>
            <a:ext cx="1691640" cy="731520"/>
          </a:xfrm>
          <a:prstGeom prst="rect">
            <a:avLst/>
          </a:prstGeom>
          <a:solidFill>
            <a:srgbClr val="CCFF66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6022" tIns="46022" rIns="46022" bIns="46022" anchor="ctr" anchorCtr="1"/>
          <a:lstStyle/>
          <a:p>
            <a:r>
              <a:rPr lang="en-US" sz="800" b="1" dirty="0">
                <a:solidFill>
                  <a:srgbClr val="0000FF"/>
                </a:solidFill>
                <a:latin typeface="Maiandra GD" panose="020E0502030308020204" pitchFamily="34" charset="0"/>
              </a:rPr>
              <a:t>Administrative Assistant</a:t>
            </a:r>
          </a:p>
          <a:p>
            <a:r>
              <a:rPr lang="en-US" sz="800" b="1" dirty="0">
                <a:solidFill>
                  <a:schemeClr val="tx1"/>
                </a:solidFill>
                <a:latin typeface="Maiandra GD" panose="020E0502030308020204" pitchFamily="34" charset="0"/>
              </a:rPr>
              <a:t>José Fernandes (N)</a:t>
            </a:r>
          </a:p>
        </p:txBody>
      </p:sp>
      <p:sp>
        <p:nvSpPr>
          <p:cNvPr id="19" name="Line 198"/>
          <p:cNvSpPr>
            <a:spLocks noChangeShapeType="1"/>
          </p:cNvSpPr>
          <p:nvPr/>
        </p:nvSpPr>
        <p:spPr bwMode="auto">
          <a:xfrm flipH="1" flipV="1">
            <a:off x="3863022" y="2992579"/>
            <a:ext cx="2040235" cy="83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  <p:sp>
        <p:nvSpPr>
          <p:cNvPr id="20" name="Line 112"/>
          <p:cNvSpPr>
            <a:spLocks noChangeShapeType="1"/>
          </p:cNvSpPr>
          <p:nvPr/>
        </p:nvSpPr>
        <p:spPr bwMode="auto">
          <a:xfrm>
            <a:off x="7869587" y="4826997"/>
            <a:ext cx="0" cy="5213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Line 198"/>
          <p:cNvSpPr>
            <a:spLocks noChangeShapeType="1"/>
          </p:cNvSpPr>
          <p:nvPr/>
        </p:nvSpPr>
        <p:spPr bwMode="auto">
          <a:xfrm flipV="1">
            <a:off x="7869587" y="3791093"/>
            <a:ext cx="3" cy="32294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46038" tIns="46038" rIns="46038" bIns="46038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194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ock 0_2_FST_ Asset_Dev_Org_11May04">
  <a:themeElements>
    <a:clrScheme name="Block 0_2_FST_ Asset_Dev_Org_11May04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ock 0_2_FST_ Asset_Dev_Org_11May0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>
            <a:alpha val="60001"/>
          </a:srgb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6038" tIns="46038" rIns="46038" bIns="46038" numCol="1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>
            <a:alpha val="60001"/>
          </a:srgb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6038" tIns="46038" rIns="46038" bIns="46038" numCol="1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ock 0_2_FST_ Asset_Dev_Org_11May0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ock 0_2_FST_ Asset_Dev_Org_11May0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ock 0_2_FST_ Asset_Dev_Org_11May04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ock 0_2_FST_ Asset_Dev_Org_11May04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ock 0_2_FST_ Asset_Dev_Org_11May04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ock 0_2_FST_ Asset_Dev_Org_11May04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ock 0_2_FST_ Asset_Dev_Org_11May04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31238</TotalTime>
  <Words>1882</Words>
  <Application>Microsoft Office PowerPoint</Application>
  <PresentationFormat>A4 Paper (210x297 mm)</PresentationFormat>
  <Paragraphs>512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Maiandra GD</vt:lpstr>
      <vt:lpstr>Times New Roman</vt:lpstr>
      <vt:lpstr>Block 0_2_FST_ Asset_Dev_Org_11May04</vt:lpstr>
      <vt:lpstr>Subsurface Existing Assets Manager  </vt:lpstr>
      <vt:lpstr>Subsurface Area B Asset</vt:lpstr>
      <vt:lpstr>Subsurface Area B Asset PE’s  &amp;  ES’s  Teams</vt:lpstr>
      <vt:lpstr>            Subsurface Malongo Asset </vt:lpstr>
      <vt:lpstr>Subsurface Malongo Asset PE’s  &amp;  ES’s  Teams</vt:lpstr>
      <vt:lpstr>Subsurface Takula Asset</vt:lpstr>
      <vt:lpstr>Subsurface Takula Asset PE’s  &amp;  ES’s  Teams</vt:lpstr>
      <vt:lpstr>Subsurface Tombua –Landana Asset</vt:lpstr>
      <vt:lpstr>Subsurface Tombua-Landana Asset PE’s  &amp;  ES’s  Teams</vt:lpstr>
      <vt:lpstr>Subsurface BBLT Asset</vt:lpstr>
      <vt:lpstr>Subsurface BBLT Asset PE’s  &amp;  ES’s  Teams</vt:lpstr>
      <vt:lpstr>RM Mentoring &amp; OC Development Team</vt:lpstr>
      <vt:lpstr>Applied Reservoir Management Team</vt:lpstr>
      <vt:lpstr>Data Management Group</vt:lpstr>
      <vt:lpstr>Business Services Support Team</vt:lpstr>
      <vt:lpstr>Reservoir Charac., Inter. &amp; Modeling Group Leader</vt:lpstr>
      <vt:lpstr>Simulation Petroleum Engineer Leader</vt:lpstr>
      <vt:lpstr>Modelling Geologist Group Leader</vt:lpstr>
      <vt:lpstr>Petrophysical Group Leader</vt:lpstr>
      <vt:lpstr>Subsurface Existing Assets Houston – Reservoir Management Services</vt:lpstr>
    </vt:vector>
  </TitlesOfParts>
  <Manager>D. Kennedy</Manager>
  <Company>Chevron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Block 0/2/FST Asset Development</dc:title>
  <dc:creator>djfi</dc:creator>
  <cp:lastModifiedBy>Jaime, Maria M (mmjb)(jaimemm)</cp:lastModifiedBy>
  <cp:revision>1946</cp:revision>
  <cp:lastPrinted>2017-03-23T13:54:37Z</cp:lastPrinted>
  <dcterms:created xsi:type="dcterms:W3CDTF">2004-05-18T11:33:17Z</dcterms:created>
  <dcterms:modified xsi:type="dcterms:W3CDTF">2017-07-27T14:36:32Z</dcterms:modified>
</cp:coreProperties>
</file>